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61" r:id="rId5"/>
    <p:sldId id="363" r:id="rId6"/>
    <p:sldId id="455" r:id="rId7"/>
    <p:sldId id="456" r:id="rId8"/>
    <p:sldId id="457" r:id="rId9"/>
    <p:sldId id="458" r:id="rId10"/>
    <p:sldId id="459" r:id="rId11"/>
    <p:sldId id="460" r:id="rId12"/>
    <p:sldId id="437" r:id="rId13"/>
    <p:sldId id="454" r:id="rId14"/>
    <p:sldId id="442" r:id="rId15"/>
    <p:sldId id="444" r:id="rId16"/>
    <p:sldId id="461" r:id="rId17"/>
    <p:sldId id="445" r:id="rId18"/>
    <p:sldId id="446" r:id="rId19"/>
    <p:sldId id="443" r:id="rId20"/>
    <p:sldId id="462" r:id="rId21"/>
    <p:sldId id="463" r:id="rId22"/>
    <p:sldId id="464" r:id="rId23"/>
    <p:sldId id="448" r:id="rId24"/>
    <p:sldId id="439" r:id="rId25"/>
  </p:sldIdLst>
  <p:sldSz cx="10693400" cy="7561263"/>
  <p:notesSz cx="7099300" cy="10234613"/>
  <p:defaultTextStyle>
    <a:defPPr>
      <a:defRPr lang="cs-CZ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50540"/>
    <a:srgbClr val="0A2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374" autoAdjust="0"/>
    <p:restoredTop sz="94660"/>
  </p:normalViewPr>
  <p:slideViewPr>
    <p:cSldViewPr>
      <p:cViewPr varScale="1">
        <p:scale>
          <a:sx n="75" d="100"/>
          <a:sy n="75" d="100"/>
        </p:scale>
        <p:origin x="461" y="67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3402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67021621153116E-2"/>
          <c:y val="4.2840788199825515E-2"/>
          <c:w val="0.93400329983500829"/>
          <c:h val="0.713071939261425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Jana!$C$5:$C$8</c:f>
              <c:strCache>
                <c:ptCount val="4"/>
                <c:pt idx="0">
                  <c:v>Osobní automobily</c:v>
                </c:pt>
                <c:pt idx="1">
                  <c:v>Lehké nákladní</c:v>
                </c:pt>
                <c:pt idx="2">
                  <c:v>Těžké nákladní</c:v>
                </c:pt>
                <c:pt idx="3">
                  <c:v>Autobusy</c:v>
                </c:pt>
              </c:strCache>
            </c:strRef>
          </c:cat>
          <c:val>
            <c:numRef>
              <c:f>Jana!$E$5:$E$8</c:f>
              <c:numCache>
                <c:formatCode>0.00%</c:formatCode>
                <c:ptCount val="4"/>
                <c:pt idx="0">
                  <c:v>0.82050000000000001</c:v>
                </c:pt>
                <c:pt idx="1">
                  <c:v>0.1303</c:v>
                </c:pt>
                <c:pt idx="2">
                  <c:v>0.04</c:v>
                </c:pt>
                <c:pt idx="3">
                  <c:v>9.1999999999999998E-3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0-48A2-9C17-64E1E7FF93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1396608"/>
        <c:axId val="31399296"/>
      </c:barChart>
      <c:catAx>
        <c:axId val="3139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99296"/>
        <c:crosses val="autoZero"/>
        <c:auto val="1"/>
        <c:lblAlgn val="ctr"/>
        <c:lblOffset val="100"/>
        <c:noMultiLvlLbl val="0"/>
      </c:catAx>
      <c:valAx>
        <c:axId val="3139929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139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AF83-E439-4AAA-BD8A-0F8E0F5E340A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540EF-0ADA-47A3-85D9-7949CAB09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149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E7493-46F3-49B9-AE55-FF70902B5869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768350"/>
            <a:ext cx="5426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330D9-3ED2-4E9B-9840-04C1BB552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79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00000" y="1620000"/>
            <a:ext cx="8892000" cy="1800000"/>
          </a:xfrm>
        </p:spPr>
        <p:txBody>
          <a:bodyPr lIns="0" tIns="0" rIns="0" bIns="0" anchor="ctr" anchorCtr="0">
            <a:noAutofit/>
          </a:bodyPr>
          <a:lstStyle>
            <a:lvl1pPr algn="l">
              <a:defRPr sz="4800" b="1" spc="200" baseline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SEM ZAČNETE PSÁT TEXT HLAVNÍHO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88382" y="3636000"/>
            <a:ext cx="8892000" cy="14400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500" b="1" spc="100" baseline="0">
                <a:solidFill>
                  <a:schemeClr val="tx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SEM ZAČNETE PSÁT TEXT PODNADPISU</a:t>
            </a:r>
          </a:p>
        </p:txBody>
      </p:sp>
      <p:pic>
        <p:nvPicPr>
          <p:cNvPr id="9" name="Picture 2" descr="D:\!!! Work\Reev\2015-01 Brnenske komunikace sablony\Podklady\BK logo RGB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540000"/>
            <a:ext cx="1908000" cy="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076000"/>
            <a:ext cx="6516000" cy="23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58698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3"/>
          <p:cNvSpPr>
            <a:spLocks noGrp="1"/>
          </p:cNvSpPr>
          <p:nvPr>
            <p:ph sz="half" idx="2"/>
          </p:nvPr>
        </p:nvSpPr>
        <p:spPr>
          <a:xfrm>
            <a:off x="900000" y="1620000"/>
            <a:ext cx="8892000" cy="46800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216000" indent="-2160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3pPr>
            <a:lvl4pPr marL="216000" indent="-216000">
              <a:spcBef>
                <a:spcPts val="600"/>
              </a:spcBef>
              <a:buFont typeface="+mj-lt"/>
              <a:buAutoNum type="arabicPeriod"/>
              <a:defRPr sz="1100" i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Tx/>
              <a:buNone/>
              <a:defRPr sz="1100" u="none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číslo snímku 5"/>
          <p:cNvSpPr txBox="1">
            <a:spLocks/>
          </p:cNvSpPr>
          <p:nvPr userDrawn="1"/>
        </p:nvSpPr>
        <p:spPr>
          <a:xfrm>
            <a:off x="4500000" y="864000"/>
            <a:ext cx="5292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cs-CZ"/>
            </a:defPPr>
            <a:lvl1pPr marL="0" algn="l" defTabSz="1043056" rtl="0" eaLnBrk="1" latinLnBrk="0" hangingPunct="1">
              <a:defRPr sz="1200" b="1" kern="1200">
                <a:solidFill>
                  <a:srgbClr val="C50540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100" b="0" dirty="0">
                <a:solidFill>
                  <a:schemeClr val="tx1"/>
                </a:solidFill>
              </a:rPr>
              <a:t>(strana  </a:t>
            </a:r>
            <a:fld id="{353D4CDD-DD07-4401-9BCD-0AA48CA2FD7C}" type="slidenum">
              <a:rPr lang="cs-CZ" sz="1100" b="0" smtClean="0">
                <a:solidFill>
                  <a:schemeClr val="tx1"/>
                </a:solidFill>
              </a:rPr>
              <a:pPr algn="r"/>
              <a:t>‹#›</a:t>
            </a:fld>
            <a:r>
              <a:rPr lang="cs-CZ" sz="110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" name="Zástupný symbol pro text 17"/>
          <p:cNvSpPr>
            <a:spLocks noGrp="1"/>
          </p:cNvSpPr>
          <p:nvPr>
            <p:ph type="body" sz="quarter" idx="10"/>
          </p:nvPr>
        </p:nvSpPr>
        <p:spPr>
          <a:xfrm>
            <a:off x="3060000" y="576000"/>
            <a:ext cx="6732000" cy="288000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1500" b="1" baseline="0"/>
            </a:lvl1pPr>
          </a:lstStyle>
          <a:p>
            <a:pPr lvl="0"/>
            <a:endParaRPr lang="cs-CZ" dirty="0"/>
          </a:p>
        </p:txBody>
      </p:sp>
      <p:pic>
        <p:nvPicPr>
          <p:cNvPr id="8" name="Picture 2" descr="D:\!!! Work\Reev\2015-01 Brnenske komunikace sablony\Podklady\BK logo RGB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540000"/>
            <a:ext cx="1908000" cy="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24" y="0"/>
            <a:ext cx="2955082" cy="1332511"/>
          </a:xfrm>
          <a:prstGeom prst="rect">
            <a:avLst/>
          </a:prstGeom>
        </p:spPr>
      </p:pic>
      <p:sp>
        <p:nvSpPr>
          <p:cNvPr id="12" name="Zástupný symbol pro obsah 3"/>
          <p:cNvSpPr>
            <a:spLocks noGrp="1"/>
          </p:cNvSpPr>
          <p:nvPr>
            <p:ph sz="half" idx="11" hasCustomPrompt="1"/>
          </p:nvPr>
        </p:nvSpPr>
        <p:spPr>
          <a:xfrm>
            <a:off x="883129" y="6550463"/>
            <a:ext cx="8892000" cy="9625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200"/>
              </a:spcBef>
              <a:buFontTx/>
              <a:buNone/>
              <a:defRPr sz="1600" b="1" baseline="0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216000" indent="-2160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3pPr>
            <a:lvl4pPr marL="216000" indent="-216000">
              <a:spcBef>
                <a:spcPts val="600"/>
              </a:spcBef>
              <a:buFont typeface="+mj-lt"/>
              <a:buAutoNum type="arabicPeriod"/>
              <a:defRPr sz="1100" i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Tx/>
              <a:buNone/>
              <a:defRPr sz="1100" u="none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46. MSDO </a:t>
            </a:r>
          </a:p>
        </p:txBody>
      </p:sp>
    </p:spTree>
    <p:extLst>
      <p:ext uri="{BB962C8B-B14F-4D97-AF65-F5344CB8AC3E}">
        <p14:creationId xmlns:p14="http://schemas.microsoft.com/office/powerpoint/2010/main" val="194783872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46. MSDO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KVĚTEN 2017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4CDD-DD07-4401-9BCD-0AA48CA2FD7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327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hf hdr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4132" y="1332359"/>
            <a:ext cx="9557868" cy="3456775"/>
          </a:xfrm>
        </p:spPr>
        <p:txBody>
          <a:bodyPr/>
          <a:lstStyle/>
          <a:p>
            <a:pPr algn="ctr"/>
            <a:br>
              <a:rPr lang="cs-CZ" sz="2400" cap="all" dirty="0"/>
            </a:br>
            <a:br>
              <a:rPr lang="cs-CZ" altLang="cs-CZ" sz="2400" dirty="0"/>
            </a:br>
            <a:br>
              <a:rPr lang="cs-CZ" altLang="cs-CZ" dirty="0"/>
            </a:br>
            <a:br>
              <a:rPr lang="cs-CZ" altLang="cs-CZ" sz="4000" dirty="0"/>
            </a:br>
            <a:r>
              <a:rPr lang="cs-CZ" altLang="cs-CZ" sz="4000" dirty="0"/>
              <a:t>STUDIE PROVEDITELNOSTI </a:t>
            </a:r>
            <a:br>
              <a:rPr lang="cs-CZ" altLang="cs-CZ" sz="4000" dirty="0"/>
            </a:br>
            <a:r>
              <a:rPr lang="cs-CZ" altLang="cs-CZ" sz="4000" dirty="0"/>
              <a:t>ZAVEDENÍ NÍZKOEMISNÍ ZÓNY </a:t>
            </a:r>
            <a:br>
              <a:rPr lang="cs-CZ" altLang="cs-CZ" sz="4000" dirty="0"/>
            </a:br>
            <a:r>
              <a:rPr lang="cs-CZ" altLang="cs-CZ" sz="4000" dirty="0"/>
              <a:t>NA ÚZEMÍ </a:t>
            </a:r>
            <a:br>
              <a:rPr lang="cs-CZ" altLang="cs-CZ" sz="4000" dirty="0"/>
            </a:br>
            <a:r>
              <a:rPr lang="cs-CZ" altLang="cs-CZ" sz="4000" dirty="0"/>
              <a:t>STATUTÁRNÍHO MĚSTA BRNA</a:t>
            </a:r>
            <a:br>
              <a:rPr lang="cs-CZ" sz="4000" cap="all" dirty="0"/>
            </a:br>
            <a:br>
              <a:rPr lang="cs-CZ" altLang="cs-CZ" sz="3200" dirty="0"/>
            </a:br>
            <a:br>
              <a:rPr lang="cs-CZ" altLang="cs-CZ" sz="3200" dirty="0"/>
            </a:br>
            <a:r>
              <a:rPr lang="cs-CZ" sz="2000" dirty="0">
                <a:solidFill>
                  <a:srgbClr val="00B050"/>
                </a:solidFill>
              </a:rPr>
              <a:t>„</a:t>
            </a:r>
            <a:r>
              <a:rPr lang="cs-CZ" sz="2000" i="1" dirty="0">
                <a:solidFill>
                  <a:srgbClr val="00B050"/>
                </a:solidFill>
              </a:rPr>
              <a:t>Tento projekt je spolufinancován Státním fondem životního prostředí České republiky na základě rozhodnutí ministra životního prostředí.</a:t>
            </a:r>
            <a:r>
              <a:rPr lang="cs-CZ" sz="2000" dirty="0">
                <a:solidFill>
                  <a:srgbClr val="00B050"/>
                </a:solidFill>
              </a:rPr>
              <a:t>“</a:t>
            </a:r>
            <a:br>
              <a:rPr lang="cs-CZ" sz="3200" dirty="0"/>
            </a:br>
            <a:br>
              <a:rPr lang="cs-CZ" altLang="cs-CZ" sz="3200" dirty="0"/>
            </a:br>
            <a:br>
              <a:rPr lang="cs-CZ" altLang="cs-CZ" sz="3200" dirty="0"/>
            </a:br>
            <a:endParaRPr lang="cs-CZ" sz="3200" dirty="0"/>
          </a:p>
        </p:txBody>
      </p:sp>
      <p:pic>
        <p:nvPicPr>
          <p:cNvPr id="3" name="Picture 2" descr="D:\prace\2017\Studie-NEZ-2017\DVD\MZP_logo_RGB_v2.jpg">
            <a:extLst>
              <a:ext uri="{FF2B5EF4-FFF2-40B4-BE49-F238E27FC236}">
                <a16:creationId xmlns:a16="http://schemas.microsoft.com/office/drawing/2014/main" id="{5BDD6BAE-2D8D-4AAF-8986-86FD7059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388" y="5526644"/>
            <a:ext cx="3024336" cy="11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prace\2017\Studie-NEZ-2017\DVD\SFZP_H_CMYK.jpg">
            <a:extLst>
              <a:ext uri="{FF2B5EF4-FFF2-40B4-BE49-F238E27FC236}">
                <a16:creationId xmlns:a16="http://schemas.microsoft.com/office/drawing/2014/main" id="{60B2BFE9-680C-4E74-8BD7-336C1442D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5624249"/>
            <a:ext cx="2880320" cy="102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0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882204" y="1620391"/>
            <a:ext cx="9271236" cy="5256584"/>
          </a:xfrm>
        </p:spPr>
        <p:txBody>
          <a:bodyPr/>
          <a:lstStyle/>
          <a:p>
            <a:pPr lvl="0" defTabSz="648000">
              <a:buClr>
                <a:srgbClr val="0A2A37"/>
              </a:buClr>
            </a:pPr>
            <a:r>
              <a:rPr lang="cs-CZ" sz="1800" dirty="0">
                <a:solidFill>
                  <a:srgbClr val="0A2A37"/>
                </a:solidFill>
              </a:rPr>
              <a:t>VARIANTY ZADÁNÍ</a:t>
            </a:r>
          </a:p>
          <a:p>
            <a:pPr marL="285750" indent="-285750" defTabSz="648000">
              <a:buClr>
                <a:srgbClr val="0A2A37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A2A37"/>
                </a:solidFill>
              </a:rPr>
              <a:t>Varianta B</a:t>
            </a:r>
            <a:r>
              <a:rPr lang="cs-CZ" sz="1800" dirty="0">
                <a:solidFill>
                  <a:srgbClr val="0A2A37"/>
                </a:solidFill>
              </a:rPr>
              <a:t> - </a:t>
            </a:r>
            <a:r>
              <a:rPr lang="cs-CZ" sz="1800" b="0" dirty="0">
                <a:solidFill>
                  <a:srgbClr val="0A2A37"/>
                </a:solidFill>
              </a:rPr>
              <a:t>Vjezd povolen vozidlům </a:t>
            </a:r>
            <a:r>
              <a:rPr lang="cs-CZ" sz="1800" dirty="0">
                <a:solidFill>
                  <a:srgbClr val="FF0000"/>
                </a:solidFill>
              </a:rPr>
              <a:t>4. emisní kategorie </a:t>
            </a:r>
            <a:r>
              <a:rPr lang="cs-CZ" sz="1800" b="0" dirty="0">
                <a:solidFill>
                  <a:srgbClr val="0A2A37"/>
                </a:solidFill>
              </a:rPr>
              <a:t>(nesmí vozidla 1, 2, 3)         </a:t>
            </a:r>
            <a:r>
              <a:rPr lang="cs-CZ" sz="1800" dirty="0">
                <a:solidFill>
                  <a:srgbClr val="FF0000"/>
                </a:solidFill>
              </a:rPr>
              <a:t>s udělováním výjimek - </a:t>
            </a:r>
            <a:r>
              <a:rPr lang="cs-CZ" sz="1800" b="0" dirty="0">
                <a:solidFill>
                  <a:srgbClr val="0A2A37"/>
                </a:solidFill>
              </a:rPr>
              <a:t>omezení se týká cca:</a:t>
            </a:r>
          </a:p>
          <a:p>
            <a:pPr defTabSz="648000">
              <a:buClr>
                <a:srgbClr val="0A2A37"/>
              </a:buClr>
            </a:pPr>
            <a:r>
              <a:rPr lang="cs-CZ" sz="1800" dirty="0">
                <a:solidFill>
                  <a:srgbClr val="0A2A37"/>
                </a:solidFill>
              </a:rPr>
              <a:t>     Celkem: 		</a:t>
            </a:r>
            <a:r>
              <a:rPr lang="cs-CZ" sz="1800" dirty="0">
                <a:solidFill>
                  <a:srgbClr val="FF0000"/>
                </a:solidFill>
              </a:rPr>
              <a:t>8 % vozidel </a:t>
            </a:r>
            <a:r>
              <a:rPr lang="cs-CZ" sz="1800" b="0" dirty="0">
                <a:solidFill>
                  <a:srgbClr val="0A2A37"/>
                </a:solidFill>
              </a:rPr>
              <a:t>– ve vztahu k dynamické skladbě vozového parku </a:t>
            </a:r>
          </a:p>
          <a:p>
            <a:pPr marL="285750" lvl="0" indent="-285750" defTabSz="648000">
              <a:buClr>
                <a:srgbClr val="0A2A37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A2A37"/>
                </a:solidFill>
              </a:rPr>
              <a:t>Varianta B1 </a:t>
            </a:r>
            <a:r>
              <a:rPr lang="cs-CZ" sz="1800" dirty="0">
                <a:solidFill>
                  <a:srgbClr val="0A2A37"/>
                </a:solidFill>
              </a:rPr>
              <a:t>- </a:t>
            </a:r>
            <a:r>
              <a:rPr lang="cs-CZ" sz="1800" b="0" dirty="0">
                <a:solidFill>
                  <a:srgbClr val="0A2A37"/>
                </a:solidFill>
              </a:rPr>
              <a:t>Vjezd povolen vozidlům </a:t>
            </a:r>
            <a:r>
              <a:rPr lang="cs-CZ" sz="1800" dirty="0">
                <a:solidFill>
                  <a:srgbClr val="FF0000"/>
                </a:solidFill>
              </a:rPr>
              <a:t>4. emisní kategorie </a:t>
            </a:r>
            <a:r>
              <a:rPr lang="cs-CZ" sz="1800" b="0" dirty="0">
                <a:solidFill>
                  <a:srgbClr val="0A2A37"/>
                </a:solidFill>
              </a:rPr>
              <a:t>(nesmí vozidla 1, 2, 3)                         </a:t>
            </a:r>
            <a:r>
              <a:rPr lang="cs-CZ" sz="1800" dirty="0">
                <a:solidFill>
                  <a:srgbClr val="FF0000"/>
                </a:solidFill>
              </a:rPr>
              <a:t>bez udělování výjimek </a:t>
            </a:r>
            <a:r>
              <a:rPr lang="cs-CZ" sz="1800" b="0" dirty="0">
                <a:solidFill>
                  <a:srgbClr val="FF0000"/>
                </a:solidFill>
              </a:rPr>
              <a:t>- </a:t>
            </a:r>
            <a:r>
              <a:rPr lang="cs-CZ" sz="1800" b="0" dirty="0">
                <a:solidFill>
                  <a:srgbClr val="0A2A37"/>
                </a:solidFill>
              </a:rPr>
              <a:t>omezení se dotkne cca:</a:t>
            </a:r>
          </a:p>
          <a:p>
            <a:pPr lvl="0" defTabSz="648000">
              <a:buClr>
                <a:srgbClr val="0A2A37"/>
              </a:buClr>
            </a:pPr>
            <a:r>
              <a:rPr lang="cs-CZ" sz="1800" b="0" dirty="0">
                <a:solidFill>
                  <a:srgbClr val="0A2A37"/>
                </a:solidFill>
              </a:rPr>
              <a:t>			</a:t>
            </a:r>
            <a:r>
              <a:rPr lang="cs-CZ" sz="1800" dirty="0">
                <a:solidFill>
                  <a:srgbClr val="0A2A37"/>
                </a:solidFill>
              </a:rPr>
              <a:t>8</a:t>
            </a:r>
            <a:r>
              <a:rPr lang="cs-CZ" sz="1800" b="0" dirty="0">
                <a:solidFill>
                  <a:srgbClr val="0A2A37"/>
                </a:solidFill>
              </a:rPr>
              <a:t> </a:t>
            </a:r>
            <a:r>
              <a:rPr lang="cs-CZ" sz="1800" dirty="0">
                <a:solidFill>
                  <a:srgbClr val="0A2A37"/>
                </a:solidFill>
              </a:rPr>
              <a:t>% vozidel </a:t>
            </a:r>
            <a:r>
              <a:rPr lang="cs-CZ" sz="1800" b="0" dirty="0">
                <a:solidFill>
                  <a:srgbClr val="0A2A37"/>
                </a:solidFill>
              </a:rPr>
              <a:t>– ve vztahu k dynamické skladbě vozového parku </a:t>
            </a:r>
          </a:p>
          <a:p>
            <a:pPr lvl="0" defTabSz="648000">
              <a:buClr>
                <a:srgbClr val="0A2A37"/>
              </a:buClr>
            </a:pPr>
            <a:r>
              <a:rPr lang="cs-CZ" sz="1800" dirty="0">
                <a:solidFill>
                  <a:srgbClr val="0A2A37"/>
                </a:solidFill>
              </a:rPr>
              <a:t>			12 % vozidel – </a:t>
            </a:r>
            <a:r>
              <a:rPr lang="cs-CZ" sz="1800" b="0" dirty="0">
                <a:solidFill>
                  <a:srgbClr val="0A2A37"/>
                </a:solidFill>
              </a:rPr>
              <a:t>ve vztahu ke statické skladbě vozového parku</a:t>
            </a:r>
          </a:p>
          <a:p>
            <a:pPr lvl="0" defTabSz="648000">
              <a:buClr>
                <a:srgbClr val="0A2A37"/>
              </a:buClr>
            </a:pPr>
            <a:r>
              <a:rPr lang="cs-CZ" sz="1800" dirty="0">
                <a:solidFill>
                  <a:srgbClr val="0A2A37"/>
                </a:solidFill>
              </a:rPr>
              <a:t>     Celkem:		</a:t>
            </a:r>
            <a:r>
              <a:rPr lang="cs-CZ" sz="1800" dirty="0">
                <a:solidFill>
                  <a:srgbClr val="FF0000"/>
                </a:solidFill>
              </a:rPr>
              <a:t>20 % vozidel</a:t>
            </a:r>
          </a:p>
          <a:p>
            <a:pPr lvl="0" defTabSz="648000">
              <a:buClr>
                <a:srgbClr val="0A2A37"/>
              </a:buClr>
            </a:pPr>
            <a:r>
              <a:rPr lang="cs-CZ" sz="1800" dirty="0">
                <a:solidFill>
                  <a:srgbClr val="0A2A37"/>
                </a:solidFill>
              </a:rPr>
              <a:t>     </a:t>
            </a:r>
            <a:r>
              <a:rPr lang="cs-CZ" sz="1600" i="1" dirty="0">
                <a:solidFill>
                  <a:srgbClr val="0A2A37"/>
                </a:solidFill>
              </a:rPr>
              <a:t>Poznámka: </a:t>
            </a:r>
            <a:r>
              <a:rPr lang="cs-CZ" sz="1600" b="0" dirty="0">
                <a:solidFill>
                  <a:srgbClr val="0A2A37"/>
                </a:solidFill>
              </a:rPr>
              <a:t>	</a:t>
            </a:r>
            <a:r>
              <a:rPr lang="cs-CZ" sz="1600" b="0" i="1" dirty="0">
                <a:solidFill>
                  <a:srgbClr val="0A2A37"/>
                </a:solidFill>
              </a:rPr>
              <a:t>Výjimky ze zákazu vjezdu jsou udělovány pro osoby s trvalým pobytem uvnitř NEZ        				hospodářským subjektům, jejichž vozidla nesplňují požadavky pro vjezd do zóny</a:t>
            </a:r>
            <a:r>
              <a:rPr lang="cs-CZ" b="0" i="1" dirty="0">
                <a:solidFill>
                  <a:srgbClr val="0A2A37"/>
                </a:solidFill>
              </a:rPr>
              <a:t>.</a:t>
            </a:r>
          </a:p>
          <a:p>
            <a:pPr lvl="0" defTabSz="648000">
              <a:buClr>
                <a:srgbClr val="0A2A37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74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954212" y="1620391"/>
            <a:ext cx="9271236" cy="4680000"/>
          </a:xfrm>
        </p:spPr>
        <p:txBody>
          <a:bodyPr/>
          <a:lstStyle/>
          <a:p>
            <a:r>
              <a:rPr lang="cs-CZ" dirty="0"/>
              <a:t>VYMEZENÍ ÚZEMÍ PRO NEZ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2000" u="sng" dirty="0">
                <a:solidFill>
                  <a:srgbClr val="FF0000"/>
                </a:solidFill>
              </a:rPr>
              <a:t>OBLAST 1</a:t>
            </a:r>
            <a:r>
              <a:rPr lang="cs-CZ" sz="2000" dirty="0">
                <a:solidFill>
                  <a:srgbClr val="FF0000"/>
                </a:solidFill>
              </a:rPr>
              <a:t>:</a:t>
            </a:r>
            <a:r>
              <a:rPr lang="cs-CZ" sz="2000" dirty="0"/>
              <a:t> </a:t>
            </a:r>
          </a:p>
          <a:p>
            <a:r>
              <a:rPr lang="cs-CZ" sz="1600" dirty="0"/>
              <a:t>MČ Brno-střed, Židenice, </a:t>
            </a:r>
          </a:p>
          <a:p>
            <a:r>
              <a:rPr lang="cs-CZ" sz="1600" dirty="0"/>
              <a:t>Černovice, Brno-sever, Žabovřesky, </a:t>
            </a:r>
          </a:p>
          <a:p>
            <a:r>
              <a:rPr lang="cs-CZ" sz="1600" dirty="0"/>
              <a:t>Královo Pole, Maloměřice a Obřany</a:t>
            </a:r>
          </a:p>
          <a:p>
            <a:endParaRPr lang="cs-CZ" sz="1600" u="sng" dirty="0"/>
          </a:p>
          <a:p>
            <a:r>
              <a:rPr lang="cs-CZ" sz="2000" u="sng" dirty="0">
                <a:solidFill>
                  <a:srgbClr val="FF0000"/>
                </a:solidFill>
              </a:rPr>
              <a:t>OBLAST 2</a:t>
            </a:r>
            <a:r>
              <a:rPr lang="cs-CZ" sz="2000" dirty="0">
                <a:solidFill>
                  <a:srgbClr val="FF0000"/>
                </a:solidFill>
              </a:rPr>
              <a:t>:</a:t>
            </a:r>
            <a:r>
              <a:rPr lang="cs-CZ" sz="2000" dirty="0"/>
              <a:t> </a:t>
            </a:r>
          </a:p>
          <a:p>
            <a:r>
              <a:rPr lang="cs-CZ" sz="1600" dirty="0"/>
              <a:t>MČ Bosonohy</a:t>
            </a: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>
              <a:buClr>
                <a:srgbClr val="C00000"/>
              </a:buClr>
            </a:pPr>
            <a:endParaRPr lang="cs-CZ" b="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b="0" dirty="0"/>
          </a:p>
          <a:p>
            <a:endParaRPr lang="cs-CZ" dirty="0"/>
          </a:p>
        </p:txBody>
      </p:sp>
      <p:pic>
        <p:nvPicPr>
          <p:cNvPr id="4" name="Obrázek 3" descr="D:\prace\2017\Studie-NEZ-2017\Obecná mapa\kla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96" y="2052439"/>
            <a:ext cx="5976664" cy="4679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7961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882204" y="1620391"/>
            <a:ext cx="9271236" cy="4680000"/>
          </a:xfrm>
        </p:spPr>
        <p:txBody>
          <a:bodyPr/>
          <a:lstStyle/>
          <a:p>
            <a:pPr lvl="0" defTabSz="648000">
              <a:buClr>
                <a:srgbClr val="0A2A37"/>
              </a:buClr>
            </a:pPr>
            <a:r>
              <a:rPr lang="cs-CZ" dirty="0">
                <a:solidFill>
                  <a:srgbClr val="0A2A37"/>
                </a:solidFill>
              </a:rPr>
              <a:t>NÁVRH OBJÍZDNÝCH TRAS</a:t>
            </a:r>
          </a:p>
          <a:p>
            <a:pPr marL="285750" lvl="0" indent="-285750" defTabSz="648000">
              <a:buClr>
                <a:srgbClr val="0A2A37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A2A37"/>
                </a:solidFill>
              </a:rPr>
              <a:t>Pro Oblast 1 – NEZ na místních komunikacích, objízdná trasa po komunikacích I. třídy – trasa VMO</a:t>
            </a:r>
          </a:p>
          <a:p>
            <a:pPr marL="285750" lvl="0" indent="-285750" defTabSz="648000">
              <a:buClr>
                <a:srgbClr val="0A2A37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A2A37"/>
                </a:solidFill>
              </a:rPr>
              <a:t>Pro Oblast 2 – NEZ na komunikacích II. třídy, objízdná trasa pro dálnici</a:t>
            </a:r>
          </a:p>
          <a:p>
            <a:pPr lvl="0" defTabSz="648000">
              <a:buClr>
                <a:srgbClr val="0A2A37"/>
              </a:buClr>
            </a:pPr>
            <a:r>
              <a:rPr lang="cs-CZ" sz="1600" dirty="0">
                <a:solidFill>
                  <a:srgbClr val="0A2A37"/>
                </a:solidFill>
              </a:rPr>
              <a:t> </a:t>
            </a:r>
          </a:p>
          <a:p>
            <a:pPr>
              <a:buClr>
                <a:srgbClr val="C00000"/>
              </a:buClr>
            </a:pPr>
            <a:endParaRPr lang="cs-CZ" b="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b="0" dirty="0"/>
          </a:p>
          <a:p>
            <a:endParaRPr lang="cs-CZ" dirty="0"/>
          </a:p>
        </p:txBody>
      </p:sp>
      <p:pic>
        <p:nvPicPr>
          <p:cNvPr id="5" name="Obrázek 4" descr="D:\prace\2017\Studie-NEZ-2017\objizdne trasy\objizdna trasa-s popisk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2916535"/>
            <a:ext cx="5456555" cy="4139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Obrázek 5" descr="D:\prace\2017\Studie-NEZ-2017\objizdne trasy\objizdna trasa-s popisky-oblast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28" y="3348583"/>
            <a:ext cx="3867676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114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905120" y="1620391"/>
            <a:ext cx="9271236" cy="4680000"/>
          </a:xfrm>
        </p:spPr>
        <p:txBody>
          <a:bodyPr/>
          <a:lstStyle/>
          <a:p>
            <a:r>
              <a:rPr lang="cs-CZ" dirty="0">
                <a:solidFill>
                  <a:srgbClr val="0A2A37"/>
                </a:solidFill>
              </a:rPr>
              <a:t>BILANCE DEFICITU PARKOVACÍCH MÍST</a:t>
            </a:r>
            <a:endParaRPr lang="cs-CZ" dirty="0"/>
          </a:p>
          <a:p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V roce 2020 dojede k předpokládanému 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rozšíření stávajících parkovacích kapacit 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o místa v PD a P+R (viz obr.).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Celková kapacita těchto nových 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parkovacích míst bude cca 1.740 míst</a:t>
            </a:r>
          </a:p>
          <a:p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Vně navržených NEZ následně v roce 2020 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bude celkem 9 parkovacích objektů 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s celkovou kapacitou cca 3.400 park. míst.</a:t>
            </a:r>
          </a:p>
          <a:p>
            <a:pPr>
              <a:spcBef>
                <a:spcPts val="600"/>
              </a:spcBef>
            </a:pP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Var. A1: nutno vytvořit cca 2.350 nových míst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Var. B1: nutno vytvořit dokonce až 8.400 míst </a:t>
            </a: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>
              <a:buClr>
                <a:srgbClr val="C00000"/>
              </a:buClr>
            </a:pPr>
            <a:endParaRPr lang="cs-CZ" b="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b="0" dirty="0"/>
          </a:p>
          <a:p>
            <a:endParaRPr lang="cs-CZ" dirty="0"/>
          </a:p>
        </p:txBody>
      </p:sp>
      <p:pic>
        <p:nvPicPr>
          <p:cNvPr id="3" name="Obrázek 2" descr="D:\prace\2017\Studie-NEZ-2017\PAKROVACÍ DOMY-beda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44" y="2150681"/>
            <a:ext cx="5589270" cy="4499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6814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900000" y="1620000"/>
            <a:ext cx="9271236" cy="4680000"/>
          </a:xfrm>
        </p:spPr>
        <p:txBody>
          <a:bodyPr/>
          <a:lstStyle/>
          <a:p>
            <a:pPr defTabSz="648000">
              <a:buClr>
                <a:srgbClr val="0A2A37"/>
              </a:buClr>
            </a:pPr>
            <a:r>
              <a:rPr lang="cs-CZ" dirty="0"/>
              <a:t>NÁVRH DOPRAVNÍ ZNAČENÍ PRO ÚČELY ZŘÍZENÍ NEZ</a:t>
            </a: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>
              <a:buClr>
                <a:srgbClr val="C00000"/>
              </a:buClr>
            </a:pPr>
            <a:endParaRPr lang="cs-CZ" b="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b="0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2124447"/>
            <a:ext cx="54800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Zástupný symbol pro obsah 4" descr="D:\prace\2017\Studie-NEZ-2017\DZ pro OPS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3128375"/>
            <a:ext cx="5756564" cy="4027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114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cs-CZ" sz="4000" cap="all" spc="2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900000" y="1260351"/>
            <a:ext cx="9271236" cy="5039649"/>
          </a:xfrm>
        </p:spPr>
        <p:txBody>
          <a:bodyPr/>
          <a:lstStyle/>
          <a:p>
            <a:pPr defTabSz="648000">
              <a:buClr>
                <a:srgbClr val="0A2A37"/>
              </a:buClr>
            </a:pPr>
            <a:r>
              <a:rPr lang="cs-CZ" dirty="0"/>
              <a:t>MODELY IAD VE VZTAHU K NEZ – rozdílové </a:t>
            </a:r>
            <a:r>
              <a:rPr lang="cs-CZ" dirty="0" err="1"/>
              <a:t>pentlogramy</a:t>
            </a:r>
            <a:endParaRPr lang="cs-CZ" dirty="0"/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>
              <a:buClr>
                <a:srgbClr val="C00000"/>
              </a:buClr>
            </a:pPr>
            <a:endParaRPr lang="cs-CZ" b="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b="0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97" y="1620391"/>
            <a:ext cx="458470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W:\Skupina_2\Projekty_2\NEZ-2017\Tisky-modelyNEZ-pdf\Slavek-rozdil-B ku 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72" y="1620391"/>
            <a:ext cx="458390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:\Skupina_2\Projekty_2\NEZ-2017\Tisky-modelyNEZ-pdf\Slavek-rozdil-A1 ku 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0" y="4129316"/>
            <a:ext cx="458390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W:\Skupina_2\Projekty_2\NEZ-2017\Tisky-modelyNEZ-pdf\Slavek-rozdil-B1 ku 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97" y="4140671"/>
            <a:ext cx="458390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78297" y="1620391"/>
            <a:ext cx="44673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- Omezena 1,2 – uděleny výjimky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67043" y="1628666"/>
            <a:ext cx="4583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 - Omezena 1,2,3 – uděleny výjimky</a:t>
            </a:r>
          </a:p>
        </p:txBody>
      </p:sp>
      <p:pic>
        <p:nvPicPr>
          <p:cNvPr id="11" name="Picture 6" descr="W:\Skupina_2\Projekty_2\NEZ-2017\Tisky-modelyNEZ-pdf\Slavek-rozdil-B1 ku 2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13" y="6084671"/>
            <a:ext cx="1821436" cy="129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884693" y="4099289"/>
            <a:ext cx="4582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A1 - Omezena 1,2 – bez výjimky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472673" y="4129316"/>
            <a:ext cx="47026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B1 - Omezena 1,2,3 – bez výjimky</a:t>
            </a:r>
          </a:p>
        </p:txBody>
      </p:sp>
    </p:spTree>
    <p:extLst>
      <p:ext uri="{BB962C8B-B14F-4D97-AF65-F5344CB8AC3E}">
        <p14:creationId xmlns:p14="http://schemas.microsoft.com/office/powerpoint/2010/main" val="275114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ace\2017\Studie-NEZ-2017\DVD\ziva verze\Přílohy, výkresová část\Imisní modely\benzen Model B1 - model IAD roku 2020 se zavedením NEZ vs Model IAD roku 2020 bez zavedení N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05" y="2779971"/>
            <a:ext cx="6451480" cy="4562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882204" y="1116335"/>
            <a:ext cx="9271236" cy="2376264"/>
          </a:xfrm>
        </p:spPr>
        <p:txBody>
          <a:bodyPr/>
          <a:lstStyle/>
          <a:p>
            <a:pPr defTabSz="648000">
              <a:buClr>
                <a:srgbClr val="0A2A37"/>
              </a:buClr>
            </a:pPr>
            <a:r>
              <a:rPr lang="cs-CZ" dirty="0"/>
              <a:t>MODELY EMISÍ – rozdílové mapy – </a:t>
            </a:r>
            <a:r>
              <a:rPr lang="cs-CZ" dirty="0">
                <a:solidFill>
                  <a:srgbClr val="FF0000"/>
                </a:solidFill>
              </a:rPr>
              <a:t>benzen</a:t>
            </a:r>
          </a:p>
          <a:p>
            <a:pPr algn="ctr" defTabSz="648000">
              <a:buClr>
                <a:srgbClr val="0A2A37"/>
              </a:buClr>
            </a:pPr>
            <a:r>
              <a:rPr lang="cs-CZ" sz="1800" u="sng" dirty="0"/>
              <a:t>ROZDÍLOVÝ PENTLOGRAM </a:t>
            </a:r>
            <a:r>
              <a:rPr lang="cs-CZ" sz="1800" dirty="0"/>
              <a:t>- </a:t>
            </a:r>
            <a:r>
              <a:rPr lang="cs-CZ" sz="1800" dirty="0">
                <a:solidFill>
                  <a:srgbClr val="00B050"/>
                </a:solidFill>
              </a:rPr>
              <a:t>VARIANTA B 1</a:t>
            </a:r>
            <a:r>
              <a:rPr lang="cs-CZ" sz="1800" dirty="0"/>
              <a:t> </a:t>
            </a:r>
            <a:r>
              <a:rPr lang="cs-CZ" sz="1800" b="0" dirty="0"/>
              <a:t>- </a:t>
            </a:r>
            <a:r>
              <a:rPr lang="cs-CZ" sz="1800" dirty="0"/>
              <a:t>POVOLENÍ </a:t>
            </a:r>
            <a:r>
              <a:rPr lang="cs-CZ" sz="1800" b="0" dirty="0"/>
              <a:t>VJEZDU VOZIDLŮM </a:t>
            </a:r>
            <a:r>
              <a:rPr lang="cs-CZ" sz="1800" dirty="0"/>
              <a:t>4. EMISNÍ KATEGORIE ,         </a:t>
            </a:r>
            <a:r>
              <a:rPr lang="cs-CZ" sz="1800" b="0" dirty="0"/>
              <a:t>REZIDENTI A HOSPODÁŘSKÉ SUBJEKTY </a:t>
            </a:r>
            <a:r>
              <a:rPr lang="cs-CZ" sz="1800" dirty="0"/>
              <a:t>NEMAJÍ VÝJÍMKU - </a:t>
            </a:r>
            <a:r>
              <a:rPr lang="cs-CZ" sz="1800" b="0" dirty="0"/>
              <a:t>K ROKU 2020 PŘED NEZ</a:t>
            </a:r>
          </a:p>
          <a:p>
            <a:pPr algn="ctr" defTabSz="648000">
              <a:buClr>
                <a:srgbClr val="0A2A37"/>
              </a:buClr>
            </a:pPr>
            <a:r>
              <a:rPr lang="cs-CZ" sz="1600" i="1" dirty="0">
                <a:solidFill>
                  <a:srgbClr val="FF0000"/>
                </a:solidFill>
              </a:rPr>
              <a:t>UKÁZKA IMISNÍHO MODELU PRO VARIANTU NEJVYŠŠÍHO OMEZENÍ VOZIDEL V ZÓNÁCH NEZ</a:t>
            </a: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6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ace\2017\Studie-NEZ-2017\DVD\ziva verze\Přílohy, výkresová část\Imisní modely\bap Model B1 - model IAD roku 2020 se zavedením NEZ vs Model IAD roku 2020 bez zavedení N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64" y="2662123"/>
            <a:ext cx="6618133" cy="46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882204" y="1116335"/>
            <a:ext cx="9271236" cy="2376264"/>
          </a:xfrm>
        </p:spPr>
        <p:txBody>
          <a:bodyPr/>
          <a:lstStyle/>
          <a:p>
            <a:pPr defTabSz="648000">
              <a:buClr>
                <a:srgbClr val="0A2A37"/>
              </a:buClr>
            </a:pPr>
            <a:r>
              <a:rPr lang="cs-CZ" dirty="0"/>
              <a:t>MODELY EMISÍ – rozdílové mapy – </a:t>
            </a:r>
            <a:r>
              <a:rPr lang="cs-CZ" dirty="0" err="1">
                <a:solidFill>
                  <a:srgbClr val="FF0000"/>
                </a:solidFill>
              </a:rPr>
              <a:t>BaP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benzo</a:t>
            </a:r>
            <a:r>
              <a:rPr lang="cs-CZ" dirty="0">
                <a:solidFill>
                  <a:srgbClr val="FF0000"/>
                </a:solidFill>
              </a:rPr>
              <a:t>(a)pyren)</a:t>
            </a:r>
          </a:p>
          <a:p>
            <a:pPr algn="ctr" defTabSz="648000">
              <a:buClr>
                <a:srgbClr val="0A2A37"/>
              </a:buClr>
            </a:pPr>
            <a:r>
              <a:rPr lang="cs-CZ" sz="1800" u="sng" dirty="0"/>
              <a:t>ROZDÍLOVÝ PENTLOGRAM </a:t>
            </a:r>
            <a:r>
              <a:rPr lang="cs-CZ" sz="1800" dirty="0"/>
              <a:t>- </a:t>
            </a:r>
            <a:r>
              <a:rPr lang="cs-CZ" sz="1800" dirty="0">
                <a:solidFill>
                  <a:srgbClr val="00B050"/>
                </a:solidFill>
              </a:rPr>
              <a:t>VARIANTA B 1</a:t>
            </a:r>
            <a:r>
              <a:rPr lang="cs-CZ" sz="1800" dirty="0"/>
              <a:t> </a:t>
            </a:r>
            <a:r>
              <a:rPr lang="cs-CZ" sz="1800" b="0" dirty="0"/>
              <a:t>- </a:t>
            </a:r>
            <a:r>
              <a:rPr lang="cs-CZ" sz="1800" dirty="0"/>
              <a:t>POVOLENÍ </a:t>
            </a:r>
            <a:r>
              <a:rPr lang="cs-CZ" sz="1800" b="0" dirty="0"/>
              <a:t>VJEZDU VOZIDLŮM </a:t>
            </a:r>
            <a:r>
              <a:rPr lang="cs-CZ" sz="1800" dirty="0"/>
              <a:t>4. EMISNÍ KATEGORIE ,         </a:t>
            </a:r>
            <a:r>
              <a:rPr lang="cs-CZ" sz="1800" b="0" dirty="0"/>
              <a:t>REZIDENTI A HOSPODÁŘSKÉ SUBJEKTY </a:t>
            </a:r>
            <a:r>
              <a:rPr lang="cs-CZ" sz="1800" dirty="0"/>
              <a:t>NEMAJÍ VÝJÍMKU - </a:t>
            </a:r>
            <a:r>
              <a:rPr lang="cs-CZ" sz="1800" b="0" dirty="0"/>
              <a:t>K ROKU 2020 PŘED NEZ</a:t>
            </a:r>
          </a:p>
          <a:p>
            <a:pPr algn="ctr" defTabSz="648000">
              <a:buClr>
                <a:srgbClr val="0A2A37"/>
              </a:buClr>
            </a:pPr>
            <a:r>
              <a:rPr lang="cs-CZ" sz="1600" i="1" dirty="0">
                <a:solidFill>
                  <a:srgbClr val="FF0000"/>
                </a:solidFill>
              </a:rPr>
              <a:t>UKÁZKA IMISNÍHO MODELU PRO VARIANTU NEJVYŠŠÍHO OMEZENÍ VOZIDEL V ZÓNÁCH NEZ</a:t>
            </a: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7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ace\2017\Studie-NEZ-2017\DVD\ziva verze\Přílohy, výkresová část\Imisní modely\no2 Model B1 - model IAD roku 2020 se zavedením NEZ vs Model IAD roku 2020 bez zavedení N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64" y="2662123"/>
            <a:ext cx="6618133" cy="46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882204" y="1116335"/>
            <a:ext cx="9271236" cy="2376264"/>
          </a:xfrm>
        </p:spPr>
        <p:txBody>
          <a:bodyPr/>
          <a:lstStyle/>
          <a:p>
            <a:pPr defTabSz="648000">
              <a:buClr>
                <a:srgbClr val="0A2A37"/>
              </a:buClr>
            </a:pPr>
            <a:r>
              <a:rPr lang="cs-CZ" dirty="0"/>
              <a:t>MODELY EMISÍ – rozdílové mapy – </a:t>
            </a:r>
            <a:r>
              <a:rPr lang="cs-CZ" dirty="0">
                <a:solidFill>
                  <a:srgbClr val="FF0000"/>
                </a:solidFill>
              </a:rPr>
              <a:t>NO2</a:t>
            </a:r>
          </a:p>
          <a:p>
            <a:pPr algn="ctr" defTabSz="648000">
              <a:buClr>
                <a:srgbClr val="0A2A37"/>
              </a:buClr>
            </a:pPr>
            <a:r>
              <a:rPr lang="cs-CZ" sz="1800" u="sng" dirty="0"/>
              <a:t>ROZDÍLOVÝ PENTLOGRAM </a:t>
            </a:r>
            <a:r>
              <a:rPr lang="cs-CZ" sz="1800" dirty="0"/>
              <a:t>- </a:t>
            </a:r>
            <a:r>
              <a:rPr lang="cs-CZ" sz="1800" dirty="0">
                <a:solidFill>
                  <a:srgbClr val="00B050"/>
                </a:solidFill>
              </a:rPr>
              <a:t>VARIANTA B 1</a:t>
            </a:r>
            <a:r>
              <a:rPr lang="cs-CZ" sz="1800" dirty="0"/>
              <a:t> </a:t>
            </a:r>
            <a:r>
              <a:rPr lang="cs-CZ" sz="1800" b="0" dirty="0"/>
              <a:t>- </a:t>
            </a:r>
            <a:r>
              <a:rPr lang="cs-CZ" sz="1800" dirty="0"/>
              <a:t>POVOLENÍ </a:t>
            </a:r>
            <a:r>
              <a:rPr lang="cs-CZ" sz="1800" b="0" dirty="0"/>
              <a:t>VJEZDU VOZIDLŮM </a:t>
            </a:r>
            <a:r>
              <a:rPr lang="cs-CZ" sz="1800" dirty="0"/>
              <a:t>4. EMISNÍ KATEGORIE ,         </a:t>
            </a:r>
            <a:r>
              <a:rPr lang="cs-CZ" sz="1800" b="0" dirty="0"/>
              <a:t>REZIDENTI A HOSPODÁŘSKÉ SUBJEKTY </a:t>
            </a:r>
            <a:r>
              <a:rPr lang="cs-CZ" sz="1800" dirty="0"/>
              <a:t>NEMAJÍ VÝJÍMKU - </a:t>
            </a:r>
            <a:r>
              <a:rPr lang="cs-CZ" sz="1800" b="0" dirty="0"/>
              <a:t>K ROKU 2020 PŘED NEZ</a:t>
            </a:r>
          </a:p>
          <a:p>
            <a:pPr algn="ctr" defTabSz="648000">
              <a:buClr>
                <a:srgbClr val="0A2A37"/>
              </a:buClr>
            </a:pPr>
            <a:r>
              <a:rPr lang="cs-CZ" sz="1600" i="1" dirty="0">
                <a:solidFill>
                  <a:srgbClr val="FF0000"/>
                </a:solidFill>
              </a:rPr>
              <a:t>UKÁZKA IMISNÍHO MODELU PRO VARIANTU NEJVYŠŠÍHO OMEZENÍ VOZIDEL V ZÓNÁCH NEZ</a:t>
            </a: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ace\2017\Studie-NEZ-2017\DVD\ziva verze\Přílohy, výkresová část\Imisní modely\pm10 Model B1 - model IAD roku 2020 se zavedením NEZ vs Model IAD roku 2020 bez zavedení N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64" y="2662123"/>
            <a:ext cx="6618133" cy="46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882204" y="1116335"/>
            <a:ext cx="9271236" cy="2376264"/>
          </a:xfrm>
        </p:spPr>
        <p:txBody>
          <a:bodyPr/>
          <a:lstStyle/>
          <a:p>
            <a:pPr defTabSz="648000">
              <a:buClr>
                <a:srgbClr val="0A2A37"/>
              </a:buClr>
            </a:pPr>
            <a:r>
              <a:rPr lang="cs-CZ" dirty="0"/>
              <a:t>MODELY EMISÍ – rozdílové mapy – </a:t>
            </a:r>
            <a:r>
              <a:rPr lang="cs-CZ" dirty="0">
                <a:solidFill>
                  <a:srgbClr val="FF0000"/>
                </a:solidFill>
              </a:rPr>
              <a:t>PM10</a:t>
            </a:r>
          </a:p>
          <a:p>
            <a:pPr algn="ctr" defTabSz="648000">
              <a:buClr>
                <a:srgbClr val="0A2A37"/>
              </a:buClr>
            </a:pPr>
            <a:r>
              <a:rPr lang="cs-CZ" sz="1800" u="sng" dirty="0"/>
              <a:t>ROZDÍLOVÝ PENTLOGRAM </a:t>
            </a:r>
            <a:r>
              <a:rPr lang="cs-CZ" sz="1800" dirty="0"/>
              <a:t>- </a:t>
            </a:r>
            <a:r>
              <a:rPr lang="cs-CZ" sz="1800" dirty="0">
                <a:solidFill>
                  <a:srgbClr val="00B050"/>
                </a:solidFill>
              </a:rPr>
              <a:t>VARIANTA B 1</a:t>
            </a:r>
            <a:r>
              <a:rPr lang="cs-CZ" sz="1800" dirty="0"/>
              <a:t> </a:t>
            </a:r>
            <a:r>
              <a:rPr lang="cs-CZ" sz="1800" b="0" dirty="0"/>
              <a:t>- </a:t>
            </a:r>
            <a:r>
              <a:rPr lang="cs-CZ" sz="1800" dirty="0"/>
              <a:t>POVOLENÍ </a:t>
            </a:r>
            <a:r>
              <a:rPr lang="cs-CZ" sz="1800" b="0" dirty="0"/>
              <a:t>VJEZDU VOZIDLŮM </a:t>
            </a:r>
            <a:r>
              <a:rPr lang="cs-CZ" sz="1800" dirty="0"/>
              <a:t>4. EMISNÍ KATEGORIE ,         </a:t>
            </a:r>
            <a:r>
              <a:rPr lang="cs-CZ" sz="1800" b="0" dirty="0"/>
              <a:t>REZIDENTI A HOSPODÁŘSKÉ SUBJEKTY </a:t>
            </a:r>
            <a:r>
              <a:rPr lang="cs-CZ" sz="1800" dirty="0"/>
              <a:t>NEMAJÍ VÝJÍMKU - </a:t>
            </a:r>
            <a:r>
              <a:rPr lang="cs-CZ" sz="1800" b="0" dirty="0"/>
              <a:t>K ROKU 2020 PŘED NEZ</a:t>
            </a:r>
          </a:p>
          <a:p>
            <a:pPr algn="ctr" defTabSz="648000">
              <a:buClr>
                <a:srgbClr val="0A2A37"/>
              </a:buClr>
            </a:pPr>
            <a:r>
              <a:rPr lang="cs-CZ" sz="1600" i="1" dirty="0">
                <a:solidFill>
                  <a:srgbClr val="FF0000"/>
                </a:solidFill>
              </a:rPr>
              <a:t>UKÁZKA IMISNÍHO MODELU PRO VARIANTU NEJVYŠŠÍHO OMEZENÍ VOZIDEL V ZÓNÁCH NEZ</a:t>
            </a: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6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882204" y="1332359"/>
            <a:ext cx="9271236" cy="4680000"/>
          </a:xfrm>
        </p:spPr>
        <p:txBody>
          <a:bodyPr/>
          <a:lstStyle/>
          <a:p>
            <a:r>
              <a:rPr lang="cs-CZ" dirty="0"/>
              <a:t>OBSAH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cs-CZ" sz="1800" b="0" dirty="0"/>
              <a:t>Emisní kategorie vozidel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cs-CZ" sz="1800" b="0" dirty="0"/>
              <a:t>Dynamická a statická skladba vozového parku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cs-CZ" sz="1800" b="0" dirty="0"/>
              <a:t>Výchozí dopravní model města Brna k roku 2020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cs-CZ" sz="1800" b="0" dirty="0"/>
              <a:t>Současné imisní zatížení města Brna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cs-CZ" sz="1800" b="0" dirty="0"/>
              <a:t>Varianty zadání, procentuální vyčíslení dopadů jednotlivých variant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cs-CZ" sz="1800" b="0" dirty="0"/>
              <a:t>Vymezení území pro NEZ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cs-CZ" sz="1800" b="0" dirty="0"/>
              <a:t>Objízdná trasa NEZ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cs-CZ" sz="1800" b="0" dirty="0"/>
              <a:t>Bilance deficitu parkovacích míst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cs-CZ" sz="1800" b="0" dirty="0"/>
              <a:t>Návrh dopravního značení pro účely zřízení NEZ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cs-CZ" sz="1800" b="0" dirty="0"/>
              <a:t>Modely IAD ve vztahu k NEZ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cs-CZ" sz="1800" b="0" dirty="0"/>
              <a:t>Modely imisí ve vztahu k NEZ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cs-CZ" sz="1800" b="0" dirty="0"/>
              <a:t>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77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882204" y="1620391"/>
            <a:ext cx="9271236" cy="4680000"/>
          </a:xfrm>
        </p:spPr>
        <p:txBody>
          <a:bodyPr/>
          <a:lstStyle/>
          <a:p>
            <a:pPr lvl="0" defTabSz="648000">
              <a:buClr>
                <a:srgbClr val="0A2A37"/>
              </a:buClr>
            </a:pPr>
            <a:r>
              <a:rPr lang="cs-CZ" dirty="0">
                <a:solidFill>
                  <a:srgbClr val="0A2A37"/>
                </a:solidFill>
              </a:rPr>
              <a:t>ZÁVĚRY</a:t>
            </a:r>
          </a:p>
          <a:p>
            <a:pPr marL="285750" lvl="0" indent="-285750" defTabSz="648000">
              <a:buClr>
                <a:srgbClr val="0A2A37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A2A37"/>
              </a:solidFill>
            </a:endParaRPr>
          </a:p>
          <a:p>
            <a:pPr marL="285750" lvl="0" indent="-285750" defTabSz="648000">
              <a:buClr>
                <a:srgbClr val="0A2A37"/>
              </a:buClr>
              <a:buFontTx/>
              <a:buChar char="-"/>
            </a:pPr>
            <a:r>
              <a:rPr lang="cs-CZ" sz="1800" b="0" dirty="0">
                <a:solidFill>
                  <a:srgbClr val="0A2A37"/>
                </a:solidFill>
              </a:rPr>
              <a:t>Zavedení NEZ v jakékoliv podobě povede ke snížení jak emisního tak i imisního zatížení v centrální části Brna oproti stavu bez zavedení NEZ</a:t>
            </a:r>
          </a:p>
          <a:p>
            <a:pPr marL="285750" lvl="0" indent="-285750" defTabSz="648000">
              <a:buClr>
                <a:srgbClr val="0A2A37"/>
              </a:buClr>
              <a:buFontTx/>
              <a:buChar char="-"/>
            </a:pPr>
            <a:r>
              <a:rPr lang="cs-CZ" sz="1800" b="0" dirty="0">
                <a:solidFill>
                  <a:srgbClr val="0A2A37"/>
                </a:solidFill>
              </a:rPr>
              <a:t>Snížení emisí v centrální části města bude odpovídat snížení počtu projíždějících automobilů na jednotlivých úsecích komunikací.  Snížení emisního a imisního zatížení není nikterak výrazné v porovnání se stávajícími měřenými a modelovanými koncentracemi. Ovšem je zase na relativně veliké ploše.</a:t>
            </a:r>
          </a:p>
          <a:p>
            <a:pPr marL="285750" lvl="0" indent="-285750" defTabSz="648000">
              <a:buClr>
                <a:srgbClr val="0A2A37"/>
              </a:buClr>
              <a:buFontTx/>
              <a:buChar char="-"/>
            </a:pPr>
            <a:r>
              <a:rPr lang="cs-CZ" sz="1800" b="0" dirty="0">
                <a:solidFill>
                  <a:srgbClr val="0A2A37"/>
                </a:solidFill>
              </a:rPr>
              <a:t>Nejvyšší omezení vozidel je u varianty B1. Tato varianta však souvisí s velkým deficitem parkovacích míst pro odstavování vozidel před hranicemi NEZ </a:t>
            </a:r>
          </a:p>
          <a:p>
            <a:pPr marL="285750" lvl="0" indent="-285750" defTabSz="648000">
              <a:buClr>
                <a:srgbClr val="0A2A37"/>
              </a:buClr>
              <a:buFontTx/>
              <a:buChar char="-"/>
            </a:pPr>
            <a:r>
              <a:rPr lang="cs-CZ" sz="1800" b="0" dirty="0">
                <a:solidFill>
                  <a:srgbClr val="0A2A37"/>
                </a:solidFill>
              </a:rPr>
              <a:t>Nejvyšší snížení imisního zatížení lze očekávat především u škodliviny NO2 a benzen</a:t>
            </a:r>
          </a:p>
          <a:p>
            <a:pPr marL="285750" lvl="0" indent="-285750" defTabSz="648000">
              <a:buClr>
                <a:srgbClr val="0A2A37"/>
              </a:buClr>
              <a:buFontTx/>
              <a:buChar char="-"/>
            </a:pPr>
            <a:r>
              <a:rPr lang="cs-CZ" sz="1800" b="0" dirty="0">
                <a:solidFill>
                  <a:srgbClr val="0A2A37"/>
                </a:solidFill>
              </a:rPr>
              <a:t>Nižší snížení pak bude pro škodliviny, kde je vyšší podíl na imisním zatížení z jiných typů zdrojů, tedy především </a:t>
            </a:r>
            <a:r>
              <a:rPr lang="cs-CZ" sz="1800" b="0" dirty="0" err="1">
                <a:solidFill>
                  <a:srgbClr val="0A2A37"/>
                </a:solidFill>
              </a:rPr>
              <a:t>BaP</a:t>
            </a:r>
            <a:r>
              <a:rPr lang="cs-CZ" sz="1800" b="0" dirty="0">
                <a:solidFill>
                  <a:srgbClr val="0A2A37"/>
                </a:solidFill>
              </a:rPr>
              <a:t> a PM10</a:t>
            </a:r>
          </a:p>
          <a:p>
            <a:pPr defTabSz="648000">
              <a:buClr>
                <a:srgbClr val="0A2A37"/>
              </a:buClr>
            </a:pPr>
            <a:endParaRPr lang="cs-CZ" sz="2000" dirty="0"/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>
              <a:buClr>
                <a:srgbClr val="C00000"/>
              </a:buClr>
            </a:pPr>
            <a:endParaRPr lang="cs-CZ" b="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026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50"/>
                </a:solidFill>
              </a:rPr>
              <a:t>„</a:t>
            </a:r>
            <a:r>
              <a:rPr lang="cs-CZ" i="1" dirty="0">
                <a:solidFill>
                  <a:srgbClr val="00B050"/>
                </a:solidFill>
              </a:rPr>
              <a:t>Tento projekt je spolufinancován Státním fondem životního prostředí České republiky na základě rozhodnutí ministra životního prostředí.</a:t>
            </a:r>
            <a:r>
              <a:rPr lang="cs-CZ" dirty="0">
                <a:solidFill>
                  <a:srgbClr val="00B050"/>
                </a:solidFill>
              </a:rPr>
              <a:t>“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DĚKUJI ZA POZORNOST </a:t>
            </a:r>
            <a:endParaRPr lang="cs-CZ" cap="all" spc="2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6" name="Picture 2" descr="D:\prace\2017\Studie-NEZ-2017\DVD\MZP_logo_RGB_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46625"/>
            <a:ext cx="3197225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ace\2017\Studie-NEZ-2017\DVD\SFZP_H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88" y="4783676"/>
            <a:ext cx="3160713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0A2A37"/>
                </a:solidFill>
              </a:rPr>
              <a:t>EMISNÍ KATEGORIE</a:t>
            </a:r>
          </a:p>
          <a:p>
            <a:pPr algn="ctr"/>
            <a:endParaRPr lang="cs-CZ" sz="4000" cap="all" spc="2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124447"/>
            <a:ext cx="5901647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Obráze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72" y="4529483"/>
            <a:ext cx="5911468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Obrázek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2" y="6012879"/>
            <a:ext cx="4608512" cy="1390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08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882204" y="1620391"/>
            <a:ext cx="9271236" cy="4680000"/>
          </a:xfrm>
        </p:spPr>
        <p:txBody>
          <a:bodyPr/>
          <a:lstStyle/>
          <a:p>
            <a:pPr lvl="0" defTabSz="648000">
              <a:buClr>
                <a:srgbClr val="0A2A37"/>
              </a:buClr>
            </a:pPr>
            <a:r>
              <a:rPr lang="cs-CZ" dirty="0">
                <a:solidFill>
                  <a:srgbClr val="0A2A37"/>
                </a:solidFill>
              </a:rPr>
              <a:t>DYNAMICKÁ SKLADBA VOZOVÉHO PARKU</a:t>
            </a:r>
          </a:p>
          <a:p>
            <a:pPr lvl="0" defTabSz="648000">
              <a:buClr>
                <a:srgbClr val="0A2A37"/>
              </a:buClr>
            </a:pPr>
            <a:r>
              <a:rPr lang="cs-CZ" sz="1600" dirty="0">
                <a:solidFill>
                  <a:srgbClr val="0A2A37"/>
                </a:solidFill>
              </a:rPr>
              <a:t>Rok 2017</a:t>
            </a: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 lvl="0" defTabSz="648000">
              <a:buClr>
                <a:srgbClr val="0A2A37"/>
              </a:buClr>
            </a:pPr>
            <a:r>
              <a:rPr lang="cs-CZ" sz="1600" dirty="0">
                <a:solidFill>
                  <a:srgbClr val="0A2A37"/>
                </a:solidFill>
              </a:rPr>
              <a:t>Rok 2020 </a:t>
            </a:r>
            <a:endParaRPr lang="cs-CZ" sz="1400" b="0" dirty="0">
              <a:solidFill>
                <a:srgbClr val="0A2A37"/>
              </a:solidFill>
            </a:endParaRP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>
              <a:buClr>
                <a:srgbClr val="C00000"/>
              </a:buClr>
            </a:pPr>
            <a:endParaRPr lang="cs-CZ" b="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b="0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2484487"/>
            <a:ext cx="5761355" cy="12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1" y="3810789"/>
            <a:ext cx="5756135" cy="77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1" y="5220791"/>
            <a:ext cx="5761355" cy="123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7" y="6588944"/>
            <a:ext cx="5737879" cy="7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 descr="D:\prace\2017\Studie-NEZ-2017\nove_profily.JPG">
            <a:extLst>
              <a:ext uri="{FF2B5EF4-FFF2-40B4-BE49-F238E27FC236}">
                <a16:creationId xmlns:a16="http://schemas.microsoft.com/office/drawing/2014/main" id="{301CF40B-0E6B-4CA8-B3E2-3219E6AC314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79" y="4362799"/>
            <a:ext cx="3608754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B2F5F583-D365-42AF-A461-8E319E09D45B}"/>
              </a:ext>
            </a:extLst>
          </p:cNvPr>
          <p:cNvGraphicFramePr/>
          <p:nvPr/>
        </p:nvGraphicFramePr>
        <p:xfrm>
          <a:off x="6821679" y="2444304"/>
          <a:ext cx="3288215" cy="162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7434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905120" y="1620391"/>
            <a:ext cx="9271236" cy="4680000"/>
          </a:xfrm>
        </p:spPr>
        <p:txBody>
          <a:bodyPr/>
          <a:lstStyle/>
          <a:p>
            <a:r>
              <a:rPr lang="cs-CZ" dirty="0">
                <a:solidFill>
                  <a:srgbClr val="0A2A37"/>
                </a:solidFill>
              </a:rPr>
              <a:t>STATICKÁ SKLADBA VOZOVÉHO PARKU</a:t>
            </a:r>
            <a:endParaRPr lang="cs-CZ" dirty="0"/>
          </a:p>
          <a:p>
            <a:r>
              <a:rPr lang="cs-CZ" sz="1600" dirty="0"/>
              <a:t>Rok 2017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Na základě vyhodnocení statické skladby vozidel na území města Brna byla odborným odhadem vygenerována statická skladby pro rok 2020 (pesimistický odhad): </a:t>
            </a:r>
            <a:r>
              <a:rPr lang="cs-CZ" dirty="0"/>
              <a:t>30%</a:t>
            </a:r>
            <a:r>
              <a:rPr lang="cs-CZ" sz="1600" dirty="0"/>
              <a:t> </a:t>
            </a:r>
          </a:p>
          <a:p>
            <a:r>
              <a:rPr lang="cs-CZ" sz="1600" dirty="0"/>
              <a:t>Výchozím předpokladem je: </a:t>
            </a:r>
            <a:r>
              <a:rPr lang="cs-CZ" sz="1600" b="0" dirty="0"/>
              <a:t>přirozený vývoj + částečná obměna vozového parku při zavedení NEZ</a:t>
            </a:r>
          </a:p>
          <a:p>
            <a:endParaRPr lang="cs-CZ" sz="1600" dirty="0"/>
          </a:p>
          <a:p>
            <a:r>
              <a:rPr lang="cs-CZ" sz="1600" dirty="0"/>
              <a:t>Rok 2020</a:t>
            </a:r>
          </a:p>
          <a:p>
            <a:endParaRPr lang="cs-CZ" sz="1600" dirty="0"/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>
              <a:buClr>
                <a:srgbClr val="C00000"/>
              </a:buClr>
            </a:pPr>
            <a:endParaRPr lang="cs-CZ" b="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b="0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20" y="2484487"/>
            <a:ext cx="5913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20" y="5652839"/>
            <a:ext cx="5913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71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905120" y="1620391"/>
            <a:ext cx="7212470" cy="432048"/>
          </a:xfrm>
        </p:spPr>
        <p:txBody>
          <a:bodyPr/>
          <a:lstStyle/>
          <a:p>
            <a:r>
              <a:rPr lang="cs-CZ" dirty="0">
                <a:solidFill>
                  <a:srgbClr val="0A2A37"/>
                </a:solidFill>
              </a:rPr>
              <a:t>VÝCHOZÍ DOPRAVNÍ MODEL MĚSTA BRNA K ROKU 2020</a:t>
            </a:r>
            <a:endParaRPr lang="cs-CZ" dirty="0"/>
          </a:p>
        </p:txBody>
      </p:sp>
      <p:pic>
        <p:nvPicPr>
          <p:cNvPr id="1026" name="Picture 2" descr="W:\Přenos dat\NEZ-2017\prezentace-IAD2020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87" y="2196455"/>
            <a:ext cx="7126247" cy="50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ED17CD-7964-4BD6-8FC4-51B135C09342}"/>
              </a:ext>
            </a:extLst>
          </p:cNvPr>
          <p:cNvSpPr txBox="1"/>
          <p:nvPr/>
        </p:nvSpPr>
        <p:spPr>
          <a:xfrm>
            <a:off x="8117590" y="2412479"/>
            <a:ext cx="2413686" cy="2339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i="1" dirty="0"/>
              <a:t>Komunikační síť roku 2017 je doplněna o následující</a:t>
            </a:r>
          </a:p>
          <a:p>
            <a:r>
              <a:rPr lang="cs-CZ" sz="1600" b="1" i="1" dirty="0"/>
              <a:t>dopravní stavby:</a:t>
            </a:r>
          </a:p>
          <a:p>
            <a:endParaRPr lang="cs-CZ" sz="1600" b="1" i="1" dirty="0"/>
          </a:p>
          <a:p>
            <a:r>
              <a:rPr lang="cs-CZ" sz="1600" b="1" i="1" dirty="0"/>
              <a:t>- VMO Tomkovo nám.</a:t>
            </a:r>
          </a:p>
          <a:p>
            <a:r>
              <a:rPr lang="cs-CZ" sz="1600" b="1" i="1" dirty="0"/>
              <a:t>          a Rokytova</a:t>
            </a:r>
          </a:p>
          <a:p>
            <a:r>
              <a:rPr lang="cs-CZ" sz="1600" b="1" i="1" dirty="0"/>
              <a:t>- VMO Žabovřeská II</a:t>
            </a:r>
          </a:p>
          <a:p>
            <a:r>
              <a:rPr lang="cs-CZ" sz="1600" b="1" i="1" dirty="0"/>
              <a:t>  </a:t>
            </a:r>
          </a:p>
          <a:p>
            <a:r>
              <a:rPr lang="cs-CZ" sz="1800" b="1" i="1" dirty="0"/>
              <a:t>- Plotní x Dornych</a:t>
            </a:r>
          </a:p>
        </p:txBody>
      </p:sp>
    </p:spTree>
    <p:extLst>
      <p:ext uri="{BB962C8B-B14F-4D97-AF65-F5344CB8AC3E}">
        <p14:creationId xmlns:p14="http://schemas.microsoft.com/office/powerpoint/2010/main" val="161922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954212" y="1628117"/>
            <a:ext cx="9271236" cy="4680000"/>
          </a:xfrm>
        </p:spPr>
        <p:txBody>
          <a:bodyPr/>
          <a:lstStyle/>
          <a:p>
            <a:r>
              <a:rPr lang="cs-CZ" dirty="0"/>
              <a:t>SOUČASNÉ IMISNÍ ZATÍŽENÍ OVZDUŠÍ NO2</a:t>
            </a:r>
          </a:p>
          <a:p>
            <a:endParaRPr lang="cs-CZ" sz="1600" b="0" dirty="0"/>
          </a:p>
          <a:p>
            <a:r>
              <a:rPr lang="cs-CZ" sz="1600" b="0" dirty="0"/>
              <a:t>Nejvýznamnějším zdrojem imisního zatížení </a:t>
            </a:r>
          </a:p>
          <a:p>
            <a:r>
              <a:rPr lang="cs-CZ" sz="1600" b="0" dirty="0"/>
              <a:t>touto škodlivinou je automobilová doprava,</a:t>
            </a:r>
          </a:p>
          <a:p>
            <a:r>
              <a:rPr lang="cs-CZ" sz="1600" b="0" dirty="0"/>
              <a:t> a to především po dálnicích a rychlostních </a:t>
            </a:r>
          </a:p>
          <a:p>
            <a:r>
              <a:rPr lang="cs-CZ" sz="1600" b="0" dirty="0"/>
              <a:t>komunikacích, po kterých jezdí nejvíce </a:t>
            </a:r>
          </a:p>
          <a:p>
            <a:r>
              <a:rPr lang="cs-CZ" sz="1600" b="0" dirty="0"/>
              <a:t>automobilů a výrazným podílem TNV</a:t>
            </a:r>
          </a:p>
          <a:p>
            <a:endParaRPr lang="cs-CZ" sz="1600" dirty="0"/>
          </a:p>
          <a:p>
            <a:r>
              <a:rPr lang="cs-CZ" sz="1600" b="0" dirty="0"/>
              <a:t>Z hlediska průměrných ročních koncentrací </a:t>
            </a:r>
          </a:p>
          <a:p>
            <a:r>
              <a:rPr lang="cs-CZ" sz="1600" b="0" dirty="0"/>
              <a:t>dochází k překračování platných imisních </a:t>
            </a:r>
          </a:p>
          <a:p>
            <a:r>
              <a:rPr lang="cs-CZ" sz="1600" b="0" dirty="0"/>
              <a:t>limitů pro tuto škodlivinu na 1.749 </a:t>
            </a:r>
          </a:p>
          <a:p>
            <a:r>
              <a:rPr lang="cs-CZ" sz="1600" b="0" dirty="0"/>
              <a:t>referenčních bodech ve městě Brně.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>
              <a:buClr>
                <a:srgbClr val="C00000"/>
              </a:buClr>
            </a:pPr>
            <a:endParaRPr lang="cs-CZ" b="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b="0" dirty="0"/>
          </a:p>
          <a:p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28" y="2340471"/>
            <a:ext cx="5184576" cy="3960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152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954212" y="1628116"/>
            <a:ext cx="9271236" cy="4680000"/>
          </a:xfrm>
        </p:spPr>
        <p:txBody>
          <a:bodyPr/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SOUČASNÉ IMISNÍ ZATÍŽENÍ OVZDUŠÍ BENZENEM</a:t>
            </a:r>
          </a:p>
          <a:p>
            <a:endParaRPr lang="cs-CZ" dirty="0"/>
          </a:p>
          <a:p>
            <a:r>
              <a:rPr lang="cs-CZ" sz="1600" b="0" dirty="0"/>
              <a:t>Rozhodujícím zdrojem atmosférických</a:t>
            </a:r>
          </a:p>
          <a:p>
            <a:r>
              <a:rPr lang="cs-CZ" sz="1600" b="0" dirty="0"/>
              <a:t>emisí aromatických uhlovodíků – </a:t>
            </a:r>
          </a:p>
          <a:p>
            <a:r>
              <a:rPr lang="cs-CZ" sz="1600" b="0" dirty="0"/>
              <a:t>zejména benzenu a jeho alkyl derivátů – </a:t>
            </a:r>
          </a:p>
          <a:p>
            <a:r>
              <a:rPr lang="cs-CZ" sz="1600" b="0" dirty="0"/>
              <a:t>jsou především výfukové plyny benzinových</a:t>
            </a:r>
          </a:p>
          <a:p>
            <a:r>
              <a:rPr lang="cs-CZ" sz="1600" b="0" dirty="0"/>
              <a:t>motorových vozidel.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defTabSz="648000">
              <a:buClr>
                <a:srgbClr val="0A2A37"/>
              </a:buClr>
            </a:pPr>
            <a:endParaRPr lang="cs-CZ" sz="1600" dirty="0">
              <a:solidFill>
                <a:srgbClr val="0A2A37"/>
              </a:solidFill>
            </a:endParaRPr>
          </a:p>
          <a:p>
            <a:pPr>
              <a:buClr>
                <a:srgbClr val="C00000"/>
              </a:buClr>
            </a:pPr>
            <a:endParaRPr lang="cs-CZ" b="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b="0" dirty="0"/>
          </a:p>
          <a:p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28" y="2340471"/>
            <a:ext cx="5184576" cy="3960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28" y="2340470"/>
            <a:ext cx="5184576" cy="3960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336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882204" y="1620391"/>
            <a:ext cx="9271236" cy="5256584"/>
          </a:xfrm>
        </p:spPr>
        <p:txBody>
          <a:bodyPr/>
          <a:lstStyle/>
          <a:p>
            <a:pPr defTabSz="648000">
              <a:buClr>
                <a:srgbClr val="0A2A37"/>
              </a:buClr>
            </a:pPr>
            <a:r>
              <a:rPr lang="cs-CZ" dirty="0">
                <a:solidFill>
                  <a:srgbClr val="0A2A37"/>
                </a:solidFill>
              </a:rPr>
              <a:t>VARIANTY ZADÁNÍ</a:t>
            </a:r>
          </a:p>
          <a:p>
            <a:pPr defTabSz="648000">
              <a:buClr>
                <a:srgbClr val="0A2A37"/>
              </a:buClr>
            </a:pPr>
            <a:r>
              <a:rPr lang="cs-CZ" sz="2000" dirty="0">
                <a:solidFill>
                  <a:srgbClr val="00B050"/>
                </a:solidFill>
              </a:rPr>
              <a:t>HODNOCENÝ ROK: 2020</a:t>
            </a:r>
          </a:p>
          <a:p>
            <a:pPr marL="285750" indent="-285750" defTabSz="648000">
              <a:buClr>
                <a:srgbClr val="0A2A37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A2A37"/>
                </a:solidFill>
              </a:rPr>
              <a:t>Varianta A</a:t>
            </a:r>
            <a:r>
              <a:rPr lang="cs-CZ" sz="1800" dirty="0">
                <a:solidFill>
                  <a:srgbClr val="0A2A37"/>
                </a:solidFill>
              </a:rPr>
              <a:t> - </a:t>
            </a:r>
            <a:r>
              <a:rPr lang="cs-CZ" sz="1800" b="0" dirty="0">
                <a:solidFill>
                  <a:srgbClr val="0A2A37"/>
                </a:solidFill>
              </a:rPr>
              <a:t>Vjezd povolen vozidlům </a:t>
            </a:r>
            <a:r>
              <a:rPr lang="cs-CZ" sz="1800" dirty="0">
                <a:solidFill>
                  <a:srgbClr val="FF0000"/>
                </a:solidFill>
              </a:rPr>
              <a:t>3. a 4. emisní kategorie </a:t>
            </a:r>
            <a:r>
              <a:rPr lang="cs-CZ" sz="1800" b="0" dirty="0">
                <a:solidFill>
                  <a:srgbClr val="0A2A37"/>
                </a:solidFill>
              </a:rPr>
              <a:t>(nesmí vozidla 1, 2)         </a:t>
            </a:r>
            <a:r>
              <a:rPr lang="cs-CZ" sz="1800" dirty="0">
                <a:solidFill>
                  <a:srgbClr val="FF0000"/>
                </a:solidFill>
              </a:rPr>
              <a:t>s udělováním výjimek</a:t>
            </a:r>
            <a:r>
              <a:rPr lang="cs-CZ" sz="1800" b="0" dirty="0">
                <a:solidFill>
                  <a:srgbClr val="0A2A37"/>
                </a:solidFill>
              </a:rPr>
              <a:t> - omezení se dotkne cca:</a:t>
            </a:r>
          </a:p>
          <a:p>
            <a:pPr defTabSz="648000">
              <a:buClr>
                <a:srgbClr val="0A2A37"/>
              </a:buClr>
            </a:pPr>
            <a:r>
              <a:rPr lang="cs-CZ" sz="1800" dirty="0">
                <a:solidFill>
                  <a:srgbClr val="0A2A37"/>
                </a:solidFill>
              </a:rPr>
              <a:t>     Celkem: </a:t>
            </a:r>
            <a:r>
              <a:rPr lang="cs-CZ" sz="1800" b="0" dirty="0">
                <a:solidFill>
                  <a:srgbClr val="0A2A37"/>
                </a:solidFill>
              </a:rPr>
              <a:t>		</a:t>
            </a:r>
            <a:r>
              <a:rPr lang="cs-CZ" sz="1800" dirty="0">
                <a:solidFill>
                  <a:srgbClr val="FF0000"/>
                </a:solidFill>
              </a:rPr>
              <a:t>2 % vozidel </a:t>
            </a:r>
            <a:r>
              <a:rPr lang="cs-CZ" sz="1800" b="0" dirty="0">
                <a:solidFill>
                  <a:srgbClr val="0A2A37"/>
                </a:solidFill>
              </a:rPr>
              <a:t>– ve vztahu k dynamické skladbě vozového parku </a:t>
            </a:r>
          </a:p>
          <a:p>
            <a:pPr marL="285750" lvl="0" indent="-285750" defTabSz="648000">
              <a:buClr>
                <a:srgbClr val="0A2A37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A2A37"/>
                </a:solidFill>
              </a:rPr>
              <a:t>Varianta A1 </a:t>
            </a:r>
            <a:r>
              <a:rPr lang="cs-CZ" sz="1800" dirty="0">
                <a:solidFill>
                  <a:srgbClr val="0A2A37"/>
                </a:solidFill>
              </a:rPr>
              <a:t>- </a:t>
            </a:r>
            <a:r>
              <a:rPr lang="cs-CZ" sz="1800" b="0" dirty="0">
                <a:solidFill>
                  <a:srgbClr val="0A2A37"/>
                </a:solidFill>
              </a:rPr>
              <a:t>Vjezd povolen vozidlům </a:t>
            </a:r>
            <a:r>
              <a:rPr lang="cs-CZ" sz="1800" dirty="0">
                <a:solidFill>
                  <a:srgbClr val="FF0000"/>
                </a:solidFill>
              </a:rPr>
              <a:t>3. a 4. emisní kategorie </a:t>
            </a:r>
            <a:r>
              <a:rPr lang="cs-CZ" sz="1800" b="0" dirty="0">
                <a:solidFill>
                  <a:srgbClr val="0A2A37"/>
                </a:solidFill>
              </a:rPr>
              <a:t>(nesmí vozidla 1, 2)                      </a:t>
            </a:r>
            <a:r>
              <a:rPr lang="cs-CZ" sz="1800" dirty="0">
                <a:solidFill>
                  <a:srgbClr val="FF0000"/>
                </a:solidFill>
              </a:rPr>
              <a:t>bez udělování výjimek </a:t>
            </a:r>
            <a:r>
              <a:rPr lang="cs-CZ" sz="1800" b="0" dirty="0">
                <a:solidFill>
                  <a:srgbClr val="FF0000"/>
                </a:solidFill>
              </a:rPr>
              <a:t>- </a:t>
            </a:r>
            <a:r>
              <a:rPr lang="cs-CZ" sz="1800" b="0" dirty="0">
                <a:solidFill>
                  <a:srgbClr val="0A2A37"/>
                </a:solidFill>
              </a:rPr>
              <a:t>omezení se dotkne </a:t>
            </a:r>
            <a:r>
              <a:rPr lang="cs-CZ" sz="1800" dirty="0">
                <a:solidFill>
                  <a:srgbClr val="0A2A37"/>
                </a:solidFill>
              </a:rPr>
              <a:t>cca:</a:t>
            </a:r>
          </a:p>
          <a:p>
            <a:pPr lvl="0" defTabSz="648000">
              <a:buClr>
                <a:srgbClr val="0A2A37"/>
              </a:buClr>
            </a:pPr>
            <a:r>
              <a:rPr lang="cs-CZ" sz="1800" b="0" dirty="0">
                <a:solidFill>
                  <a:srgbClr val="0A2A37"/>
                </a:solidFill>
              </a:rPr>
              <a:t>	 		</a:t>
            </a:r>
            <a:r>
              <a:rPr lang="cs-CZ" sz="1800" dirty="0">
                <a:solidFill>
                  <a:srgbClr val="0A2A37"/>
                </a:solidFill>
              </a:rPr>
              <a:t>2 % vozidel – </a:t>
            </a:r>
            <a:r>
              <a:rPr lang="cs-CZ" sz="1800" b="0" dirty="0">
                <a:solidFill>
                  <a:srgbClr val="0A2A37"/>
                </a:solidFill>
              </a:rPr>
              <a:t>ve vztahu k dynamické skladbě vozového parku </a:t>
            </a:r>
          </a:p>
          <a:p>
            <a:pPr lvl="0" defTabSz="648000">
              <a:buClr>
                <a:srgbClr val="0A2A37"/>
              </a:buClr>
            </a:pPr>
            <a:r>
              <a:rPr lang="cs-CZ" sz="1800" dirty="0">
                <a:solidFill>
                  <a:srgbClr val="0A2A37"/>
                </a:solidFill>
              </a:rPr>
              <a:t>			6 % vozidel – </a:t>
            </a:r>
            <a:r>
              <a:rPr lang="cs-CZ" sz="1800" b="0" dirty="0">
                <a:solidFill>
                  <a:srgbClr val="0A2A37"/>
                </a:solidFill>
              </a:rPr>
              <a:t>ve vztahu ke statické skladbě vozového parku</a:t>
            </a:r>
          </a:p>
          <a:p>
            <a:pPr lvl="0" defTabSz="648000">
              <a:buClr>
                <a:srgbClr val="0A2A37"/>
              </a:buClr>
            </a:pPr>
            <a:r>
              <a:rPr lang="cs-CZ" sz="1800" dirty="0">
                <a:solidFill>
                  <a:srgbClr val="0A2A37"/>
                </a:solidFill>
              </a:rPr>
              <a:t>     Celkem:		</a:t>
            </a:r>
            <a:r>
              <a:rPr lang="cs-CZ" sz="1800" dirty="0">
                <a:solidFill>
                  <a:srgbClr val="FF0000"/>
                </a:solidFill>
              </a:rPr>
              <a:t>8 % vozidel</a:t>
            </a:r>
          </a:p>
          <a:p>
            <a:pPr lvl="0" defTabSz="648000">
              <a:buClr>
                <a:srgbClr val="0A2A37"/>
              </a:buClr>
            </a:pPr>
            <a:r>
              <a:rPr lang="cs-CZ" sz="1600" b="0" dirty="0">
                <a:solidFill>
                  <a:srgbClr val="0A2A37"/>
                </a:solidFill>
              </a:rPr>
              <a:t>     </a:t>
            </a:r>
            <a:r>
              <a:rPr lang="cs-CZ" sz="1600" i="1" dirty="0">
                <a:solidFill>
                  <a:srgbClr val="0A2A37"/>
                </a:solidFill>
              </a:rPr>
              <a:t>Poznámka: </a:t>
            </a:r>
            <a:r>
              <a:rPr lang="cs-CZ" sz="1600" b="0" dirty="0">
                <a:solidFill>
                  <a:srgbClr val="0A2A37"/>
                </a:solidFill>
              </a:rPr>
              <a:t>	</a:t>
            </a:r>
            <a:r>
              <a:rPr lang="cs-CZ" sz="1600" b="0" i="1" dirty="0">
                <a:solidFill>
                  <a:srgbClr val="0A2A37"/>
                </a:solidFill>
              </a:rPr>
              <a:t>Výjimky ze zákazu vjezdu jsou udělovány pro osoby s trvalým pobytem uvnitř NEZ  				hospodářským subjektům, jejichž vozidla nesplňují požadavky pro vjezd do zóny.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421163"/>
      </p:ext>
    </p:extLst>
  </p:cSld>
  <p:clrMapOvr>
    <a:masterClrMapping/>
  </p:clrMapOvr>
</p:sld>
</file>

<file path=ppt/theme/theme1.xml><?xml version="1.0" encoding="utf-8"?>
<a:theme xmlns:a="http://schemas.openxmlformats.org/drawingml/2006/main" name="renards sablona PowerPoint 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2FABC00FB4AD42F48EBE4707E2E597740073B555EFEBD26F4EA42316391B56CDD8" ma:contentTypeVersion="12" ma:contentTypeDescription="Dokument MS Word" ma:contentTypeScope="" ma:versionID="15bc05b0cfd65a682c4565b0098c94db">
  <xsd:schema xmlns:xsd="http://www.w3.org/2001/XMLSchema" xmlns:xs="http://www.w3.org/2001/XMLSchema" xmlns:p="http://schemas.microsoft.com/office/2006/metadata/properties" xmlns:ns2="ada7331b-63fe-453e-a1a9-2a90517df520" targetNamespace="http://schemas.microsoft.com/office/2006/metadata/properties" ma:root="true" ma:fieldsID="59746f3f5b294097eb2eb9f144e1c1f6" ns2:_="">
    <xsd:import namespace="ada7331b-63fe-453e-a1a9-2a90517df520"/>
    <xsd:element name="properties">
      <xsd:complexType>
        <xsd:sequence>
          <xsd:element name="documentManagement">
            <xsd:complexType>
              <xsd:all>
                <xsd:element ref="ns2:Poznamka" minOccurs="0"/>
                <xsd:element ref="ns2:StavDokumentu"/>
                <xsd:element ref="ns2:StavSchvalovani"/>
                <xsd:element ref="ns2:HistorieSchvalovani" minOccurs="0"/>
                <xsd:element ref="ns2:Schvalovatele" minOccurs="0"/>
                <xsd:element ref="ns2:Pripominkujici" minOccurs="0"/>
                <xsd:element ref="ns2:HistoriePripominek" minOccurs="0"/>
                <xsd:element ref="ns2:wf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7331b-63fe-453e-a1a9-2a90517df520" elementFormDefault="qualified">
    <xsd:import namespace="http://schemas.microsoft.com/office/2006/documentManagement/types"/>
    <xsd:import namespace="http://schemas.microsoft.com/office/infopath/2007/PartnerControls"/>
    <xsd:element name="Poznamka" ma:index="8" nillable="true" ma:displayName="Poznámka" ma:description="" ma:internalName="Poznamka">
      <xsd:simpleType>
        <xsd:restriction base="dms:Note">
          <xsd:maxLength value="255"/>
        </xsd:restriction>
      </xsd:simpleType>
    </xsd:element>
    <xsd:element name="StavDokumentu" ma:index="9" ma:displayName="Stav dokumentu" ma:default="Koncept" ma:description="" ma:internalName="StavDokumentu">
      <xsd:simpleType>
        <xsd:restriction base="dms:Choice">
          <xsd:enumeration value="Koncept"/>
          <xsd:enumeration value="Finální verze"/>
        </xsd:restriction>
      </xsd:simpleType>
    </xsd:element>
    <xsd:element name="StavSchvalovani" ma:index="10" ma:displayName="Stav schvalování" ma:default="Neschváleno" ma:description="" ma:internalName="StavSchvalovani">
      <xsd:simpleType>
        <xsd:restriction base="dms:Choice">
          <xsd:enumeration value="Schváleno"/>
          <xsd:enumeration value="Neschváleno"/>
        </xsd:restriction>
      </xsd:simpleType>
    </xsd:element>
    <xsd:element name="HistorieSchvalovani" ma:index="11" nillable="true" ma:displayName="Historie schvalování" ma:description="" ma:internalName="HistorieSchvalovani">
      <xsd:simpleType>
        <xsd:restriction base="dms:Note">
          <xsd:maxLength value="255"/>
        </xsd:restriction>
      </xsd:simpleType>
    </xsd:element>
    <xsd:element name="Schvalovatele" ma:index="12" nillable="true" ma:displayName="Schvaloval" ma:description="" ma:internalName="Schvalovate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ipominkujici" ma:index="13" nillable="true" ma:displayName="Připomínkoval" ma:description="" ma:internalName="Pripominkujici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istoriePripominek" ma:index="14" nillable="true" ma:displayName="Historie připomínek" ma:description="" ma:internalName="HistoriePripominek">
      <xsd:simpleType>
        <xsd:restriction base="dms:Note">
          <xsd:maxLength value="255"/>
        </xsd:restriction>
      </xsd:simpleType>
    </xsd:element>
    <xsd:element name="wfData" ma:index="15" nillable="true" ma:displayName="wfData" ma:description="" ma:internalName="wfData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ipominkujici xmlns="ada7331b-63fe-453e-a1a9-2a90517df520">
      <UserInfo>
        <DisplayName/>
        <AccountId xsi:nil="true"/>
        <AccountType/>
      </UserInfo>
    </Pripominkujici>
    <wfData xmlns="ada7331b-63fe-453e-a1a9-2a90517df520" xsi:nil="true"/>
    <StavDokumentu xmlns="ada7331b-63fe-453e-a1a9-2a90517df520">Koncept</StavDokumentu>
    <StavSchvalovani xmlns="ada7331b-63fe-453e-a1a9-2a90517df520">Neschváleno</StavSchvalovani>
    <HistoriePripominek xmlns="ada7331b-63fe-453e-a1a9-2a90517df520" xsi:nil="true"/>
    <HistorieSchvalovani xmlns="ada7331b-63fe-453e-a1a9-2a90517df520" xsi:nil="true"/>
    <Schvalovatele xmlns="ada7331b-63fe-453e-a1a9-2a90517df520">
      <UserInfo>
        <DisplayName/>
        <AccountId xsi:nil="true"/>
        <AccountType/>
      </UserInfo>
    </Schvalovatele>
    <Poznamka xmlns="ada7331b-63fe-453e-a1a9-2a90517df520" xsi:nil="true"/>
  </documentManagement>
</p:properties>
</file>

<file path=customXml/itemProps1.xml><?xml version="1.0" encoding="utf-8"?>
<ds:datastoreItem xmlns:ds="http://schemas.openxmlformats.org/officeDocument/2006/customXml" ds:itemID="{38164549-7BFB-4462-A524-ABFC217E05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DC8F9B-7A40-454E-8739-C6ADB18D4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7331b-63fe-453e-a1a9-2a90517df5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86962D-C281-476D-A153-EB0B5D75A30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da7331b-63fe-453e-a1a9-2a90517df52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6.3 PowerPoint dokument na šířku 2015</Template>
  <TotalTime>1180</TotalTime>
  <Words>651</Words>
  <Application>Microsoft Office PowerPoint</Application>
  <PresentationFormat>Vlastní</PresentationFormat>
  <Paragraphs>161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renards sablona PowerPoint v1</vt:lpstr>
      <vt:lpstr>    STUDIE PROVEDITELNOSTI  ZAVEDENÍ NÍZKOEMISNÍ ZÓNY  NA ÚZEMÍ  STATUTÁRNÍHO MĚSTA BRNA   „Tento projekt je spolufinancován Státním fondem životního prostředí České republiky na základě rozhodnutí ministra životního prostředí.“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Jana Němečková</dc:creator>
  <cp:lastModifiedBy>Mariana Tesařová</cp:lastModifiedBy>
  <cp:revision>115</cp:revision>
  <cp:lastPrinted>2015-03-26T09:42:28Z</cp:lastPrinted>
  <dcterms:created xsi:type="dcterms:W3CDTF">2017-04-13T07:32:47Z</dcterms:created>
  <dcterms:modified xsi:type="dcterms:W3CDTF">2017-10-24T09:18:36Z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0x0101002FABC00FB4AD42F48EBE4707E2E597740073B555EFEBD26F4EA42316391B56CDD8</vt:lpwstr>
  </property>
</Properties>
</file>