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7" r:id="rId2"/>
  </p:sldMasterIdLst>
  <p:notesMasterIdLst>
    <p:notesMasterId r:id="rId10"/>
  </p:notesMasterIdLst>
  <p:sldIdLst>
    <p:sldId id="258" r:id="rId3"/>
    <p:sldId id="259" r:id="rId4"/>
    <p:sldId id="260" r:id="rId5"/>
    <p:sldId id="257" r:id="rId6"/>
    <p:sldId id="261" r:id="rId7"/>
    <p:sldId id="263" r:id="rId8"/>
    <p:sldId id="262" r:id="rId9"/>
  </p:sldIdLst>
  <p:sldSz cx="914400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ákladní" id="{259B279C-D799-43A8-927F-4ADA3D260B0D}">
          <p14:sldIdLst>
            <p14:sldId id="258"/>
            <p14:sldId id="259"/>
            <p14:sldId id="260"/>
            <p14:sldId id="257"/>
            <p14:sldId id="261"/>
            <p14:sldId id="263"/>
            <p14:sldId id="262"/>
          </p14:sldIdLst>
        </p14:section>
        <p14:section name="Šedivá" id="{7A69F653-9D48-4A58-96B8-79D17041F01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107" d="100"/>
          <a:sy n="107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AF64-A59E-49BE-AE5B-39FC8DED1132}" type="datetimeFigureOut">
              <a:rPr lang="cs-CZ" smtClean="0"/>
              <a:t>24.10.2018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66838" y="1143000"/>
            <a:ext cx="4124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472D6-BF83-4139-AE83-0450D90D3A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1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čá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30641"/>
            <a:ext cx="8948737" cy="364195"/>
          </a:xfrm>
        </p:spPr>
        <p:txBody>
          <a:bodyPr anchor="ctr"/>
          <a:lstStyle/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0" name="Obrázek 9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B8B4B670-9CE4-4D52-8163-DCDF48053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85" y="2730571"/>
            <a:ext cx="2282513" cy="5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1956"/>
            <a:ext cx="7772400" cy="1053101"/>
          </a:xfrm>
        </p:spPr>
        <p:txBody>
          <a:bodyPr anchor="b"/>
          <a:lstStyle>
            <a:lvl1pPr algn="ctr">
              <a:defRPr sz="26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15416"/>
            <a:ext cx="7772400" cy="624287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99077"/>
            <a:ext cx="8949600" cy="364195"/>
          </a:xfrm>
        </p:spPr>
        <p:txBody>
          <a:bodyPr anchor="ctr"/>
          <a:lstStyle/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2" name="Obrázek 11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2E02476E-B194-4627-B730-7702CED82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85" y="2730571"/>
            <a:ext cx="2282513" cy="5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4965"/>
            <a:ext cx="7772400" cy="669015"/>
          </a:xfrm>
        </p:spPr>
        <p:txBody>
          <a:bodyPr anchor="b">
            <a:norm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7695"/>
            <a:ext cx="7772400" cy="624287"/>
          </a:xfrm>
        </p:spPr>
        <p:txBody>
          <a:bodyPr>
            <a:norm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544" y="6322869"/>
            <a:ext cx="8949600" cy="36419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DBA51A0-FF55-4B1E-948C-63E6F7C3B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947" y="3051803"/>
            <a:ext cx="1620218" cy="378127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2A7BB364-39A0-47EF-8F6D-9A13F1FBCB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5372104"/>
            <a:ext cx="7772400" cy="36419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accent3"/>
                </a:solidFill>
              </a:defRPr>
            </a:lvl1pPr>
            <a:lvl2pPr marL="2340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4860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6660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8460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1622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229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45" y="900327"/>
            <a:ext cx="7596000" cy="1322188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916" y="2552704"/>
            <a:ext cx="7605529" cy="3603092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b="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b="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89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1322188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916" y="2088700"/>
            <a:ext cx="3708000" cy="4067096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695" y="2088700"/>
            <a:ext cx="3708000" cy="4067096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09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75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60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1956"/>
            <a:ext cx="7772400" cy="1053101"/>
          </a:xfrm>
        </p:spPr>
        <p:txBody>
          <a:bodyPr anchor="b"/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15416"/>
            <a:ext cx="7772400" cy="624287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99077"/>
            <a:ext cx="8949600" cy="364195"/>
          </a:xfrm>
        </p:spPr>
        <p:txBody>
          <a:bodyPr anchor="ctr"/>
          <a:lstStyle/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2" name="Obrázek 11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2E02476E-B194-4627-B730-7702CED82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85" y="2730571"/>
            <a:ext cx="2282513" cy="5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2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4965"/>
            <a:ext cx="7772400" cy="669015"/>
          </a:xfrm>
        </p:spPr>
        <p:txBody>
          <a:bodyPr anchor="b">
            <a:norm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7695"/>
            <a:ext cx="7772400" cy="624287"/>
          </a:xfrm>
        </p:spPr>
        <p:txBody>
          <a:bodyPr>
            <a:norm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544" y="6322869"/>
            <a:ext cx="8949600" cy="36419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DBA51A0-FF55-4B1E-948C-63E6F7C3B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947" y="3051803"/>
            <a:ext cx="1620218" cy="378127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2A7BB364-39A0-47EF-8F6D-9A13F1FBCB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5372104"/>
            <a:ext cx="7772400" cy="36419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accent3"/>
                </a:solidFill>
              </a:defRPr>
            </a:lvl1pPr>
            <a:lvl2pPr marL="2340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4860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6660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8460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2237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1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45" y="900327"/>
            <a:ext cx="7596000" cy="1322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916" y="2552704"/>
            <a:ext cx="7605529" cy="3603092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b="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b="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1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1322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916" y="2088700"/>
            <a:ext cx="3708000" cy="406709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695" y="2088700"/>
            <a:ext cx="3708000" cy="406709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0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19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86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čá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30641"/>
            <a:ext cx="8948737" cy="364195"/>
          </a:xfrm>
        </p:spPr>
        <p:txBody>
          <a:bodyPr anchor="ctr"/>
          <a:lstStyle/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0" name="Obrázek 9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B8B4B670-9CE4-4D52-8163-DCDF48053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85" y="2730571"/>
            <a:ext cx="2282513" cy="5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0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13221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916" y="2088699"/>
            <a:ext cx="7605529" cy="4067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1916" y="6263963"/>
            <a:ext cx="5399812" cy="3641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3095" y="6263963"/>
            <a:ext cx="514350" cy="3641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A2BCEAA-0AD4-48FE-B655-399857AB8FE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4B5F40D9-71E5-4545-ABDC-4E1AD6F7101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763" y="552811"/>
            <a:ext cx="1620218" cy="3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6" r:id="rId3"/>
    <p:sldLayoutId id="2147483674" r:id="rId4"/>
    <p:sldLayoutId id="2147483685" r:id="rId5"/>
    <p:sldLayoutId id="2147483676" r:id="rId6"/>
    <p:sldLayoutId id="2147483678" r:id="rId7"/>
    <p:sldLayoutId id="2147483679" r:id="rId8"/>
  </p:sldLayoutIdLst>
  <p:hf hdr="0" dt="0"/>
  <p:txStyles>
    <p:titleStyle>
      <a:lvl1pPr algn="l" defTabSz="91211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98000" indent="-198000" algn="l" defTabSz="912114" rtl="0" eaLnBrk="1" latinLnBrk="0" hangingPunct="1">
        <a:lnSpc>
          <a:spcPct val="100000"/>
        </a:lnSpc>
        <a:spcBef>
          <a:spcPts val="998"/>
        </a:spcBef>
        <a:buFont typeface="Open Sans" panose="020B0606030504020204" pitchFamily="34" charset="0"/>
        <a:buChar char="–"/>
        <a:defRPr sz="19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32000" indent="-198000" algn="l" defTabSz="912114" rtl="0" eaLnBrk="1" latinLnBrk="0" hangingPunct="1">
        <a:lnSpc>
          <a:spcPct val="100000"/>
        </a:lnSpc>
        <a:spcBef>
          <a:spcPts val="300"/>
        </a:spcBef>
        <a:buFont typeface="Open Sans" panose="020B0606030504020204" pitchFamily="34" charset="0"/>
        <a:buChar char="–"/>
        <a:defRPr sz="17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48000" indent="-162000" algn="l" defTabSz="912114" rtl="0" eaLnBrk="1" latinLnBrk="0" hangingPunct="1">
        <a:lnSpc>
          <a:spcPct val="100000"/>
        </a:lnSpc>
        <a:spcBef>
          <a:spcPts val="500"/>
        </a:spcBef>
        <a:buFont typeface="Open Sans" panose="020B0606030504020204" pitchFamily="34" charset="0"/>
        <a:buChar char="–"/>
        <a:defRPr sz="1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28000" indent="-162000" algn="l" defTabSz="912114" rtl="0" eaLnBrk="1" latinLnBrk="0" hangingPunct="1">
        <a:lnSpc>
          <a:spcPct val="100000"/>
        </a:lnSpc>
        <a:spcBef>
          <a:spcPts val="499"/>
        </a:spcBef>
        <a:buFont typeface="Open Sans" panose="020B0606030504020204" pitchFamily="34" charset="0"/>
        <a:buChar char="–"/>
        <a:defRPr sz="1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08000" indent="-162000" algn="l" defTabSz="912114" rtl="0" eaLnBrk="1" latinLnBrk="0" hangingPunct="1">
        <a:lnSpc>
          <a:spcPct val="100000"/>
        </a:lnSpc>
        <a:spcBef>
          <a:spcPts val="499"/>
        </a:spcBef>
        <a:buFont typeface="Open Sans" panose="020B0606030504020204" pitchFamily="34" charset="0"/>
        <a:buChar char="–"/>
        <a:defRPr sz="1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13221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916" y="2088699"/>
            <a:ext cx="7605529" cy="4067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1916" y="6263963"/>
            <a:ext cx="5399812" cy="3641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3095" y="6263963"/>
            <a:ext cx="514350" cy="3641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A2BCEAA-0AD4-48FE-B655-399857AB8FE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4B5F40D9-71E5-4545-ABDC-4E1AD6F7101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763" y="552811"/>
            <a:ext cx="1620218" cy="3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dt="0"/>
  <p:txStyles>
    <p:titleStyle>
      <a:lvl1pPr algn="l" defTabSz="91211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98000" indent="-198000" algn="l" defTabSz="912114" rtl="0" eaLnBrk="1" latinLnBrk="0" hangingPunct="1">
        <a:lnSpc>
          <a:spcPct val="100000"/>
        </a:lnSpc>
        <a:spcBef>
          <a:spcPts val="998"/>
        </a:spcBef>
        <a:buFont typeface="Open Sans" panose="020B0606030504020204" pitchFamily="34" charset="0"/>
        <a:buChar char="–"/>
        <a:defRPr sz="1900" b="1" kern="1200">
          <a:solidFill>
            <a:schemeClr val="accent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32000" indent="-198000" algn="l" defTabSz="912114" rtl="0" eaLnBrk="1" latinLnBrk="0" hangingPunct="1">
        <a:lnSpc>
          <a:spcPct val="100000"/>
        </a:lnSpc>
        <a:spcBef>
          <a:spcPts val="300"/>
        </a:spcBef>
        <a:buFont typeface="Open Sans" panose="020B0606030504020204" pitchFamily="34" charset="0"/>
        <a:buChar char="–"/>
        <a:defRPr sz="1700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48000" indent="-162000" algn="l" defTabSz="912114" rtl="0" eaLnBrk="1" latinLnBrk="0" hangingPunct="1">
        <a:lnSpc>
          <a:spcPct val="100000"/>
        </a:lnSpc>
        <a:spcBef>
          <a:spcPts val="500"/>
        </a:spcBef>
        <a:buFont typeface="Open Sans" panose="020B0606030504020204" pitchFamily="34" charset="0"/>
        <a:buChar char="–"/>
        <a:defRPr sz="1400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28000" indent="-162000" algn="l" defTabSz="912114" rtl="0" eaLnBrk="1" latinLnBrk="0" hangingPunct="1">
        <a:lnSpc>
          <a:spcPct val="100000"/>
        </a:lnSpc>
        <a:spcBef>
          <a:spcPts val="499"/>
        </a:spcBef>
        <a:buFont typeface="Open Sans" panose="020B0606030504020204" pitchFamily="34" charset="0"/>
        <a:buChar char="–"/>
        <a:defRPr sz="1400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08000" indent="-162000" algn="l" defTabSz="912114" rtl="0" eaLnBrk="1" latinLnBrk="0" hangingPunct="1">
        <a:lnSpc>
          <a:spcPct val="100000"/>
        </a:lnSpc>
        <a:spcBef>
          <a:spcPts val="499"/>
        </a:spcBef>
        <a:buFont typeface="Open Sans" panose="020B0606030504020204" pitchFamily="34" charset="0"/>
        <a:buChar char="–"/>
        <a:defRPr sz="1400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rno.cz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5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037C3-5E75-4EC1-971E-D46611832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936274"/>
            <a:ext cx="7772400" cy="1188783"/>
          </a:xfrm>
        </p:spPr>
        <p:txBody>
          <a:bodyPr/>
          <a:lstStyle/>
          <a:p>
            <a:r>
              <a:rPr lang="cs-CZ" dirty="0"/>
              <a:t>Aktivity města a městských společností v oblasti ochrany ovzduší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F85583-18D6-4728-9599-D9009AB66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1500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CA9F4C-967F-4820-B618-F9BC7082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Martin Vaněček, Vedoucí OŽP MMB, dne 26. 10.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9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5F022-242C-4AB5-A32D-66D42300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Probíhá postupná realizace opatření z Akčního plánu zlepšování kvality ovzduší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C0FEDE-B281-409B-8B3B-E1BB8FD6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lvl="0"/>
            <a:r>
              <a:rPr lang="cs-CZ" sz="2000" b="1" dirty="0">
                <a:solidFill>
                  <a:srgbClr val="ED1C24"/>
                </a:solidFill>
              </a:rPr>
              <a:t>Novela</a:t>
            </a:r>
          </a:p>
          <a:p>
            <a:pPr lvl="0"/>
            <a:r>
              <a:rPr lang="cs-CZ" b="1" dirty="0"/>
              <a:t>Obecně závazné vyhlášky </a:t>
            </a:r>
            <a:r>
              <a:rPr lang="cs-CZ" dirty="0"/>
              <a:t>statutárního města Brna č. 21/2011, kterou se stanovují podmínky pro spalování suchých rostlinných materiálů ve statutárním městě Brně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účinnost od 14.12.2017 (vyhláška č. 19/2017)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na celém území města je zakázáno spalovat suché rostlinné materiály na otevřeném ohništi v neděli a ve státní svátky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56DA31-FCE2-4AFA-9C46-85076CA9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53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87EA92-05E3-4C97-A7EB-1B125B94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61" y="1608564"/>
            <a:ext cx="7605529" cy="43792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900" dirty="0"/>
              <a:t>Výsadba zeleně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2">
                    <a:lumMod val="50000"/>
                  </a:schemeClr>
                </a:solidFill>
              </a:rPr>
              <a:t>výsadbu realizuje Veřejná zeleň města Brna + jednotlivé městské části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2">
                    <a:lumMod val="50000"/>
                  </a:schemeClr>
                </a:solidFill>
              </a:rPr>
              <a:t>v roce 2017 vysadila Veřejná zeleň města Brna 620 ks stromů a stovky dalších vysadily městské části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2">
                    <a:lumMod val="50000"/>
                  </a:schemeClr>
                </a:solidFill>
              </a:rPr>
              <a:t>v roce 2018 se ve výsadbě pokračuje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0" dirty="0"/>
          </a:p>
          <a:p>
            <a:pPr marL="0" indent="0">
              <a:buNone/>
            </a:pPr>
            <a:r>
              <a:rPr lang="cs-CZ" sz="2900" dirty="0"/>
              <a:t>Zpracování Studie proveditelnosti zavedení nízkoemisní zóny na území města Brna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2">
                    <a:lumMod val="50000"/>
                  </a:schemeClr>
                </a:solidFill>
              </a:rPr>
              <a:t>kompletní dokončení projektu v měsíci březnu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2">
                    <a:lumMod val="50000"/>
                  </a:schemeClr>
                </a:solidFill>
              </a:rPr>
              <a:t>zpracovatelem byla společnost Brněnské komunikace, a.s.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2">
                    <a:lumMod val="50000"/>
                  </a:schemeClr>
                </a:solidFill>
              </a:rPr>
              <a:t>kompletní studie je zveřejněna na webových stránkách www.brnenskeovzdusi.cz 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900" dirty="0"/>
              <a:t>Pravidelné kropení a čištění komunikací základního komunikačního systému ZÁKOS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2">
                    <a:lumMod val="50000"/>
                  </a:schemeClr>
                </a:solidFill>
              </a:rPr>
              <a:t>provádí společnost Brněnské komunikace, a.s.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bg2">
                    <a:lumMod val="50000"/>
                  </a:schemeClr>
                </a:solidFill>
              </a:rPr>
              <a:t>probíhá v intervalu 1 x týdně (mimo zimní období, kdy se očekávají mrazy)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A597CB-1247-4171-8CC4-C6665CA7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76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1F316-726B-469A-9C5E-756E2714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nám naopak nedaří?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70BFAE-1350-48BB-A82B-88D9A90D6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Prosadit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zapracování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technických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organizačních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opatření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k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omezení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prašnosti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ze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stavební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činnosti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u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významných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veřejných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zakázek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stavebního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charakteru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zadávacích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dokumentací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prašnost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ze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stavební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činnosti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představuje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významný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problém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především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v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suchém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letním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období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za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silnějšího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větru</a:t>
            </a:r>
            <a:endParaRPr lang="en-US" b="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doposud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nepodařilo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dohodnout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konkrétní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podobu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rozsah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technických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organizačních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opatření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a to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ani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s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dotčenými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odbory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MMB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panují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obavy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z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možné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diskriminace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určitých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dodavatelů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staveb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zejména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těch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kteří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používají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starší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technologie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zastaralou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stavební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</a:rPr>
              <a:t>mechanizaci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1DAF17-B6D1-459C-B2DB-7B64F995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12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650E9FC-F822-4EA5-B53B-49950575F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690" y="1898470"/>
            <a:ext cx="7218741" cy="4257856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96BC5A-4EB8-48A4-BED3-E53E0C9A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82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97CFF-17AE-40AC-989B-4EEDCEC9FE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Děkuji za pozornost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AC7265-B0BD-495E-AE53-AC24B6FDF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Vaněček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E460DD8-19DE-4A86-A544-CB048C73A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5372104"/>
            <a:ext cx="7772400" cy="364195"/>
          </a:xfrm>
        </p:spPr>
        <p:txBody>
          <a:bodyPr/>
          <a:lstStyle/>
          <a:p>
            <a:r>
              <a:rPr lang="cs-CZ" dirty="0"/>
              <a:t>www.brnenskeovzdusi.cz</a:t>
            </a:r>
          </a:p>
        </p:txBody>
      </p:sp>
      <p:pic>
        <p:nvPicPr>
          <p:cNvPr id="15" name="Obrázek 14">
            <a:hlinkClick r:id="rId2"/>
            <a:extLst>
              <a:ext uri="{FF2B5EF4-FFF2-40B4-BE49-F238E27FC236}">
                <a16:creationId xmlns:a16="http://schemas.microsoft.com/office/drawing/2014/main" id="{A69F771E-7D1E-4D47-82C6-AFEB67EAE9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153" y="5894763"/>
            <a:ext cx="75625" cy="162709"/>
          </a:xfrm>
          <a:prstGeom prst="rect">
            <a:avLst/>
          </a:prstGeom>
        </p:spPr>
      </p:pic>
      <p:pic>
        <p:nvPicPr>
          <p:cNvPr id="17" name="Obrázek 16">
            <a:hlinkClick r:id="rId2"/>
            <a:extLst>
              <a:ext uri="{FF2B5EF4-FFF2-40B4-BE49-F238E27FC236}">
                <a16:creationId xmlns:a16="http://schemas.microsoft.com/office/drawing/2014/main" id="{2B1EFFB5-AE72-44B3-BC20-3C23DB9B04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4" y="5881013"/>
            <a:ext cx="190209" cy="190209"/>
          </a:xfrm>
          <a:prstGeom prst="rect">
            <a:avLst/>
          </a:prstGeom>
        </p:spPr>
      </p:pic>
      <p:pic>
        <p:nvPicPr>
          <p:cNvPr id="19" name="Obrázek 18" descr="Obsah obrázku sekera&#10;&#10;Popis vygenerován s vysokou mírou spolehlivosti">
            <a:hlinkClick r:id="rId2"/>
            <a:extLst>
              <a:ext uri="{FF2B5EF4-FFF2-40B4-BE49-F238E27FC236}">
                <a16:creationId xmlns:a16="http://schemas.microsoft.com/office/drawing/2014/main" id="{B1893B66-5B6B-4D69-8610-7A887126E0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914" y="5897054"/>
            <a:ext cx="192501" cy="158126"/>
          </a:xfrm>
          <a:prstGeom prst="rect">
            <a:avLst/>
          </a:prstGeom>
        </p:spPr>
      </p:pic>
      <p:pic>
        <p:nvPicPr>
          <p:cNvPr id="21" name="Obrázek 20">
            <a:hlinkClick r:id="rId2"/>
            <a:extLst>
              <a:ext uri="{FF2B5EF4-FFF2-40B4-BE49-F238E27FC236}">
                <a16:creationId xmlns:a16="http://schemas.microsoft.com/office/drawing/2014/main" id="{E029B4BB-9E25-4591-AB43-FEFE124A0D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85" y="5885596"/>
            <a:ext cx="256668" cy="1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84810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ní">
  <a:themeElements>
    <a:clrScheme name="MMB">
      <a:dk1>
        <a:sysClr val="windowText" lastClr="000000"/>
      </a:dk1>
      <a:lt1>
        <a:sysClr val="window" lastClr="FFFFFF"/>
      </a:lt1>
      <a:dk2>
        <a:srgbClr val="5C646D"/>
      </a:dk2>
      <a:lt2>
        <a:srgbClr val="E9E9EA"/>
      </a:lt2>
      <a:accent1>
        <a:srgbClr val="ED1C24"/>
      </a:accent1>
      <a:accent2>
        <a:srgbClr val="F58466"/>
      </a:accent2>
      <a:accent3>
        <a:srgbClr val="FBBEA8"/>
      </a:accent3>
      <a:accent4>
        <a:srgbClr val="414142"/>
      </a:accent4>
      <a:accent5>
        <a:srgbClr val="808285"/>
      </a:accent5>
      <a:accent6>
        <a:srgbClr val="BCBEC0"/>
      </a:accent6>
      <a:hlink>
        <a:srgbClr val="F0DDD5"/>
      </a:hlink>
      <a:folHlink>
        <a:srgbClr val="E9E9EA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B ovzdusi" id="{9930F228-8873-4211-9EC7-67D5D7222353}" vid="{C09E5D1B-DBF7-4617-8B0F-A0819514BCD6}"/>
    </a:ext>
  </a:extLst>
</a:theme>
</file>

<file path=ppt/theme/theme2.xml><?xml version="1.0" encoding="utf-8"?>
<a:theme xmlns:a="http://schemas.openxmlformats.org/drawingml/2006/main" name="Sedivá">
  <a:themeElements>
    <a:clrScheme name="MMB">
      <a:dk1>
        <a:sysClr val="windowText" lastClr="000000"/>
      </a:dk1>
      <a:lt1>
        <a:sysClr val="window" lastClr="FFFFFF"/>
      </a:lt1>
      <a:dk2>
        <a:srgbClr val="5C646D"/>
      </a:dk2>
      <a:lt2>
        <a:srgbClr val="E9E9EA"/>
      </a:lt2>
      <a:accent1>
        <a:srgbClr val="ED1C24"/>
      </a:accent1>
      <a:accent2>
        <a:srgbClr val="F58466"/>
      </a:accent2>
      <a:accent3>
        <a:srgbClr val="FBBEA8"/>
      </a:accent3>
      <a:accent4>
        <a:srgbClr val="414142"/>
      </a:accent4>
      <a:accent5>
        <a:srgbClr val="808285"/>
      </a:accent5>
      <a:accent6>
        <a:srgbClr val="BCBEC0"/>
      </a:accent6>
      <a:hlink>
        <a:srgbClr val="F0DDD5"/>
      </a:hlink>
      <a:folHlink>
        <a:srgbClr val="E9E9EA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B ovzdusi" id="{9930F228-8873-4211-9EC7-67D5D7222353}" vid="{D703417B-A424-45C9-820C-BFC5B046E50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MMB ovzdusi</Template>
  <TotalTime>3</TotalTime>
  <Words>290</Words>
  <Application>Microsoft Office PowerPoint</Application>
  <PresentationFormat>Vlastní</PresentationFormat>
  <Paragraphs>34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 Sans</vt:lpstr>
      <vt:lpstr>Základní</vt:lpstr>
      <vt:lpstr>Sedivá</vt:lpstr>
      <vt:lpstr>Prezentace aplikace PowerPoint</vt:lpstr>
      <vt:lpstr>Aktivity města a městských společností v oblasti ochrany ovzduší</vt:lpstr>
      <vt:lpstr>Probíhá postupná realizace opatření z Akčního plánu zlepšování kvality ovzduší </vt:lpstr>
      <vt:lpstr>Prezentace aplikace PowerPoint</vt:lpstr>
      <vt:lpstr>Co se nám naopak nedaří?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Hrstková</dc:creator>
  <cp:lastModifiedBy>Jana Hrstková</cp:lastModifiedBy>
  <cp:revision>1</cp:revision>
  <dcterms:created xsi:type="dcterms:W3CDTF">2018-10-24T11:16:29Z</dcterms:created>
  <dcterms:modified xsi:type="dcterms:W3CDTF">2018-10-24T11:20:25Z</dcterms:modified>
</cp:coreProperties>
</file>