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eg" ContentType="image/jpeg"/>
  <Override PartName="/ppt/media/image1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5.jpeg" ContentType="image/jpeg"/>
  <Override PartName="/ppt/media/image8.jpeg" ContentType="image/jpeg"/>
  <Override PartName="/ppt/media/image6.png" ContentType="image/png"/>
  <Override PartName="/ppt/media/image7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08380164268511"/>
          <c:y val="0.0986232340502115"/>
          <c:w val="0.840733650342741"/>
          <c:h val="0.796544587420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emise TZL (g/GJ)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</c:spPr>
          <c:invertIfNegative val="0"/>
          <c:dLbls>
            <c:numFmt formatCode="General" sourceLinked="1"/>
            <c:dLbl>
              <c:idx val="0"/>
              <c:dLblPos val="outEnd"/>
              <c:showLegendKey val="0"/>
              <c:showVal val="0"/>
              <c:showCatName val="0"/>
              <c:showSerName val="0"/>
              <c:showPercent val="0"/>
            </c:dLbl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166.948313922509</c:v>
                </c:pt>
                <c:pt idx="1">
                  <c:v>4.24393394224559</c:v>
                </c:pt>
                <c:pt idx="2">
                  <c:v>6.1295542588143</c:v>
                </c:pt>
                <c:pt idx="3">
                  <c:v>8.48</c:v>
                </c:pt>
              </c:numCache>
            </c:numRef>
          </c:val>
        </c:ser>
        <c:gapWidth val="150"/>
        <c:overlap val="0"/>
        <c:axId val="65359486"/>
        <c:axId val="83626906"/>
      </c:barChart>
      <c:catAx>
        <c:axId val="65359486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83626906"/>
        <c:crosses val="autoZero"/>
        <c:auto val="1"/>
        <c:lblAlgn val="ctr"/>
        <c:lblOffset val="100"/>
      </c:catAx>
      <c:valAx>
        <c:axId val="8362690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65359486"/>
        <c:crosses val="autoZero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08380164268511"/>
          <c:y val="0.0986232340502115"/>
          <c:w val="0.840733650342741"/>
          <c:h val="0.796544587420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emise TZL (g/GJ)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numFmt formatCode="General" sourceLinked="1"/>
            <c:dLbl>
              <c:idx val="3"/>
              <c:dLblPos val="outEnd"/>
              <c:showLegendKey val="0"/>
              <c:showVal val="0"/>
              <c:showCatName val="0"/>
              <c:showSerName val="0"/>
              <c:showPercent val="0"/>
            </c:dLbl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 až 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171</c:v>
                </c:pt>
                <c:pt idx="1">
                  <c:v>185</c:v>
                </c:pt>
                <c:pt idx="2">
                  <c:v>66</c:v>
                </c:pt>
                <c:pt idx="3">
                  <c:v>0.21</c:v>
                </c:pt>
              </c:numCache>
            </c:numRef>
          </c:val>
        </c:ser>
        <c:gapWidth val="150"/>
        <c:overlap val="0"/>
        <c:axId val="21693387"/>
        <c:axId val="19928324"/>
      </c:barChart>
      <c:catAx>
        <c:axId val="21693387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19928324"/>
        <c:crosses val="autoZero"/>
        <c:auto val="1"/>
        <c:lblAlgn val="ctr"/>
        <c:lblOffset val="100"/>
      </c:catAx>
      <c:valAx>
        <c:axId val="19928324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21693387"/>
        <c:crosses val="autoZero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08365404091554"/>
          <c:y val="0.0986232340502115"/>
          <c:w val="0.840726487070421"/>
          <c:h val="0.796544587420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emise NOx (g/GJ)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</c:spPr>
          <c:invertIfNegative val="0"/>
          <c:dLbls>
            <c:numFmt formatCode="General" sourceLinked="1"/>
            <c:dLbl>
              <c:idx val="0"/>
              <c:dLblPos val="outEnd"/>
              <c:showLegendKey val="0"/>
              <c:showVal val="0"/>
              <c:showCatName val="0"/>
              <c:showSerName val="0"/>
              <c:showPercent val="0"/>
            </c:dLbl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starý parní kotel</c:v>
                </c:pt>
                <c:pt idx="1">
                  <c:v>nové kondenzační kotle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43.47</c:v>
                </c:pt>
                <c:pt idx="1">
                  <c:v>15.63</c:v>
                </c:pt>
              </c:numCache>
            </c:numRef>
          </c:val>
        </c:ser>
        <c:gapWidth val="150"/>
        <c:overlap val="0"/>
        <c:axId val="81320990"/>
        <c:axId val="81342517"/>
      </c:barChart>
      <c:catAx>
        <c:axId val="81320990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81342517"/>
        <c:crosses val="autoZero"/>
        <c:auto val="1"/>
        <c:lblAlgn val="ctr"/>
        <c:lblOffset val="100"/>
      </c:catAx>
      <c:valAx>
        <c:axId val="81342517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81320990"/>
        <c:crosses val="autoZero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67640" y="1995840"/>
            <a:ext cx="7772040" cy="11023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ffffff"/>
                </a:solidFill>
                <a:latin typeface="Arial Black"/>
              </a:rPr>
              <a:t>Klepnutím lze upravit styl předlohy nadpisů.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" name="Obrázek 4" descr=""/>
          <p:cNvPicPr/>
          <p:nvPr/>
        </p:nvPicPr>
        <p:blipFill>
          <a:blip r:embed="rId3"/>
          <a:stretch/>
        </p:blipFill>
        <p:spPr>
          <a:xfrm>
            <a:off x="323640" y="0"/>
            <a:ext cx="3599280" cy="14382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ff0000"/>
                </a:solidFill>
                <a:latin typeface="Arial Black"/>
              </a:rPr>
              <a:t>Klepnutím lze upravit styl předlohy nadpisů.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58560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10000"/>
              </a:lnSpc>
              <a:spcAft>
                <a:spcPts val="601"/>
              </a:spcAft>
              <a:buClr>
                <a:srgbClr val="ff0000"/>
              </a:buClr>
              <a:buSzPct val="110000"/>
              <a:buFont typeface="Wingdings" charset="2"/>
              <a:buChar char="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Klepnutím lze upravit styly předlohy textu.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10000"/>
              </a:lnSpc>
              <a:spcAft>
                <a:spcPts val="601"/>
              </a:spcAft>
              <a:buClr>
                <a:srgbClr val="ff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2" marL="1071720" indent="-228240">
              <a:lnSpc>
                <a:spcPct val="110000"/>
              </a:lnSpc>
              <a:spcAft>
                <a:spcPts val="601"/>
              </a:spcAft>
              <a:buClr>
                <a:srgbClr val="ff0000"/>
              </a:buClr>
              <a:buFont typeface="Wingdings" charset="2"/>
              <a:buChar char="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3" marL="1433520" indent="-228240">
              <a:lnSpc>
                <a:spcPct val="110000"/>
              </a:lnSpc>
              <a:spcAft>
                <a:spcPts val="601"/>
              </a:spcAft>
              <a:buClr>
                <a:srgbClr val="ff0000"/>
              </a:buClr>
              <a:buFont typeface="Arial"/>
              <a:buChar char="»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Čtvrtá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" name="Obrázek 3" descr=""/>
          <p:cNvPicPr/>
          <p:nvPr/>
        </p:nvPicPr>
        <p:blipFill>
          <a:blip r:embed="rId3"/>
          <a:stretch/>
        </p:blipFill>
        <p:spPr>
          <a:xfrm>
            <a:off x="8388360" y="4587840"/>
            <a:ext cx="616320" cy="44856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ff0000"/>
                </a:solidFill>
                <a:latin typeface="Arial Black"/>
              </a:rPr>
              <a:t>Klepnutím lze upravit styl předlohy nadpisů.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9" name="Obrázek 2" descr=""/>
          <p:cNvPicPr/>
          <p:nvPr/>
        </p:nvPicPr>
        <p:blipFill>
          <a:blip r:embed="rId3"/>
          <a:stretch/>
        </p:blipFill>
        <p:spPr>
          <a:xfrm>
            <a:off x="8388360" y="4587840"/>
            <a:ext cx="616320" cy="448560"/>
          </a:xfrm>
          <a:prstGeom prst="rect">
            <a:avLst/>
          </a:prstGeom>
          <a:ln>
            <a:noFill/>
          </a:ln>
        </p:spPr>
      </p:pic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chart" Target="../charts/chart3.xml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67640" y="1851840"/>
            <a:ext cx="8208720" cy="1295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20000"/>
              </a:lnSpc>
            </a:pPr>
            <a:r>
              <a:rPr b="0" lang="cs-CZ" sz="3400" spc="-1" strike="noStrike">
                <a:solidFill>
                  <a:srgbClr val="ffffff"/>
                </a:solidFill>
                <a:latin typeface="Arial Black"/>
              </a:rPr>
              <a:t>Teplárny Brno, a.s. – </a:t>
            </a:r>
            <a:r>
              <a:rPr b="0" lang="cs-CZ" sz="3500" spc="-1" strike="noStrike">
                <a:solidFill>
                  <a:srgbClr val="ffffff"/>
                </a:solidFill>
                <a:latin typeface="Arial Black"/>
              </a:rPr>
              <a:t>EKOLOGICKÉ TEPLO PRO BRNO</a:t>
            </a:r>
            <a:endParaRPr b="0" lang="cs-CZ" sz="3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467640" y="3795840"/>
            <a:ext cx="7776360" cy="991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10000"/>
              </a:lnSpc>
              <a:spcAft>
                <a:spcPts val="601"/>
              </a:spcAft>
            </a:pPr>
            <a:r>
              <a:rPr b="1" lang="cs-CZ" sz="2400" spc="-1" strike="noStrike">
                <a:solidFill>
                  <a:srgbClr val="ffffff"/>
                </a:solidFill>
                <a:latin typeface="Arial"/>
              </a:rPr>
              <a:t>Ing. Petr Fajmon, MBA </a:t>
            </a:r>
            <a:r>
              <a:rPr b="0" lang="cs-CZ" sz="2400" spc="-1" strike="noStrike">
                <a:solidFill>
                  <a:srgbClr val="ffffff"/>
                </a:solidFill>
                <a:latin typeface="Arial"/>
              </a:rPr>
              <a:t>| generální ředitel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10000"/>
              </a:lnSpc>
              <a:spcAft>
                <a:spcPts val="601"/>
              </a:spcAft>
            </a:pPr>
            <a:r>
              <a:rPr b="0" lang="cs-CZ" sz="2400" spc="-1" strike="noStrike">
                <a:solidFill>
                  <a:srgbClr val="ffffff"/>
                </a:solidFill>
                <a:latin typeface="Arial"/>
              </a:rPr>
              <a:t>26. 10. 2018</a:t>
            </a:r>
            <a:endParaRPr b="0" lang="cs-CZ" sz="2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57200" y="205920"/>
            <a:ext cx="8450280" cy="853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2600" spc="-1" strike="noStrike">
                <a:solidFill>
                  <a:srgbClr val="ff0000"/>
                </a:solidFill>
                <a:latin typeface="Arial Black"/>
              </a:rPr>
              <a:t>Provoz Brno-sever: Snížení emisí oxidů dusíku</a:t>
            </a:r>
            <a:endParaRPr b="0" lang="cs-CZ" sz="2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Obrázek 4" descr=""/>
          <p:cNvPicPr/>
          <p:nvPr/>
        </p:nvPicPr>
        <p:blipFill>
          <a:blip r:embed="rId1"/>
          <a:stretch/>
        </p:blipFill>
        <p:spPr>
          <a:xfrm>
            <a:off x="5694480" y="1517400"/>
            <a:ext cx="2410560" cy="3214440"/>
          </a:xfrm>
          <a:prstGeom prst="rect">
            <a:avLst/>
          </a:prstGeom>
          <a:ln>
            <a:noFill/>
          </a:ln>
        </p:spPr>
      </p:pic>
      <p:graphicFrame>
        <p:nvGraphicFramePr>
          <p:cNvPr id="173" name="Zástupný symbol pro obsah 13"/>
          <p:cNvGraphicFramePr/>
          <p:nvPr/>
        </p:nvGraphicFramePr>
        <p:xfrm>
          <a:off x="320040" y="1131480"/>
          <a:ext cx="5331600" cy="400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4" name="Group 2"/>
          <p:cNvGrpSpPr/>
          <p:nvPr/>
        </p:nvGrpSpPr>
        <p:grpSpPr>
          <a:xfrm>
            <a:off x="547920" y="1059480"/>
            <a:ext cx="4047840" cy="3710160"/>
            <a:chOff x="547920" y="1059480"/>
            <a:chExt cx="4047840" cy="3710160"/>
          </a:xfrm>
        </p:grpSpPr>
        <p:sp>
          <p:nvSpPr>
            <p:cNvPr id="175" name="CustomShape 3"/>
            <p:cNvSpPr/>
            <p:nvPr/>
          </p:nvSpPr>
          <p:spPr>
            <a:xfrm>
              <a:off x="547920" y="1059480"/>
              <a:ext cx="1281240" cy="321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normAutofit/>
            </a:bodyPr>
            <a:p>
              <a:pPr>
                <a:lnSpc>
                  <a:spcPct val="110000"/>
                </a:lnSpc>
                <a:spcAft>
                  <a:spcPts val="1800"/>
                </a:spcAft>
              </a:pPr>
              <a:r>
                <a:rPr b="0" i="1" lang="cs-CZ" sz="1000" spc="-1" strike="noStrike">
                  <a:solidFill>
                    <a:srgbClr val="000000"/>
                  </a:solidFill>
                  <a:latin typeface="Arial"/>
                </a:rPr>
                <a:t>emise NOx (g/GJ)</a:t>
              </a:r>
              <a:endParaRPr b="0" lang="cs-CZ" sz="1000" spc="-1" strike="noStrike">
                <a:latin typeface="Arial"/>
              </a:endParaRPr>
            </a:p>
          </p:txBody>
        </p:sp>
        <p:sp>
          <p:nvSpPr>
            <p:cNvPr id="176" name="CustomShape 4"/>
            <p:cNvSpPr/>
            <p:nvPr/>
          </p:nvSpPr>
          <p:spPr>
            <a:xfrm>
              <a:off x="971640" y="2211120"/>
              <a:ext cx="3278520" cy="2558520"/>
            </a:xfrm>
            <a:prstGeom prst="arc">
              <a:avLst>
                <a:gd name="adj1" fmla="val 16055398"/>
                <a:gd name="adj2" fmla="val 159592"/>
              </a:avLst>
            </a:prstGeom>
            <a:noFill/>
            <a:ln w="31680">
              <a:solidFill>
                <a:srgbClr val="c0000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7" name="CustomShape 5"/>
            <p:cNvSpPr/>
            <p:nvPr/>
          </p:nvSpPr>
          <p:spPr>
            <a:xfrm>
              <a:off x="3407400" y="2316960"/>
              <a:ext cx="1188360" cy="8146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9840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45000" bIns="45000" anchor="ctr"/>
            <a:p>
              <a:pPr algn="ctr">
                <a:lnSpc>
                  <a:spcPct val="100000"/>
                </a:lnSpc>
              </a:pPr>
              <a:r>
                <a:rPr b="1" lang="cs-CZ" sz="2000" spc="-1" strike="noStrike">
                  <a:solidFill>
                    <a:srgbClr val="ffffff"/>
                  </a:solidFill>
                  <a:latin typeface="Arial"/>
                </a:rPr>
                <a:t>- 64 %</a:t>
              </a:r>
              <a:endParaRPr b="0" lang="cs-CZ" sz="2000" spc="-1" strike="noStrike">
                <a:latin typeface="Arial"/>
              </a:endParaRPr>
            </a:p>
          </p:txBody>
        </p:sp>
      </p:grp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483480"/>
            <a:ext cx="8229240" cy="4176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  <a:spcAft>
                <a:spcPts val="1199"/>
              </a:spcAft>
            </a:pPr>
            <a:r>
              <a:rPr b="0" lang="cs-CZ" sz="4600" spc="-1" strike="noStrike">
                <a:solidFill>
                  <a:srgbClr val="000000"/>
                </a:solidFill>
                <a:latin typeface="Arial Black"/>
              </a:rPr>
              <a:t>DĚKUJI</a:t>
            </a:r>
            <a:br/>
            <a:r>
              <a:rPr b="0" lang="cs-CZ" sz="4600" spc="-1" strike="noStrike">
                <a:solidFill>
                  <a:srgbClr val="000000"/>
                </a:solidFill>
                <a:latin typeface="Arial Black"/>
              </a:rPr>
              <a:t>ZA POZORNOST</a:t>
            </a:r>
            <a:br/>
            <a:br/>
            <a:r>
              <a:rPr b="0" lang="cs-CZ" sz="3600" spc="-1" strike="noStrike">
                <a:solidFill>
                  <a:srgbClr val="ff0000"/>
                </a:solidFill>
                <a:latin typeface="Arial Black"/>
              </a:rPr>
              <a:t>www.teplarny.cz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205920"/>
            <a:ext cx="8229240" cy="1141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ff0000"/>
                </a:solidFill>
                <a:latin typeface="Arial Black"/>
              </a:rPr>
              <a:t>Dáváme Brnu teplo a elektřinu.</a:t>
            </a:r>
            <a:br/>
            <a:r>
              <a:rPr b="0" lang="cs-CZ" sz="2800" spc="-1" strike="noStrike">
                <a:solidFill>
                  <a:srgbClr val="ff0000"/>
                </a:solidFill>
                <a:latin typeface="Arial Black"/>
              </a:rPr>
              <a:t>Už bezmála 88 let.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457200" y="1563480"/>
            <a:ext cx="8229240" cy="322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255240">
              <a:lnSpc>
                <a:spcPct val="110000"/>
              </a:lnSpc>
              <a:spcAft>
                <a:spcPts val="2401"/>
              </a:spcAft>
              <a:buClr>
                <a:srgbClr val="ff0000"/>
              </a:buClr>
              <a:buSzPct val="110000"/>
              <a:buFont typeface="Wingdings" charset="2"/>
              <a:buChar char=""/>
            </a:pPr>
            <a:r>
              <a:rPr b="1" lang="cs-CZ" sz="2100" spc="-1" strike="noStrike">
                <a:solidFill>
                  <a:srgbClr val="000000"/>
                </a:solidFill>
                <a:latin typeface="Arial"/>
              </a:rPr>
              <a:t>Posláním Tepláren Brno je výroba tepelné a elektrické energie a zajištění komplexní a spolehlivé dodávky</a:t>
            </a:r>
            <a:br/>
            <a:r>
              <a:rPr b="1" lang="cs-CZ" sz="2100" spc="-1" strike="noStrike">
                <a:solidFill>
                  <a:srgbClr val="000000"/>
                </a:solidFill>
                <a:latin typeface="Arial"/>
              </a:rPr>
              <a:t>těchto energií zákazníkům s cílem zkvalitnění jejich života.</a:t>
            </a:r>
            <a:endParaRPr b="0" lang="cs-CZ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255240">
              <a:lnSpc>
                <a:spcPct val="110000"/>
              </a:lnSpc>
              <a:spcAft>
                <a:spcPts val="2401"/>
              </a:spcAft>
              <a:buClr>
                <a:srgbClr val="ff0000"/>
              </a:buClr>
              <a:buSzPct val="110000"/>
              <a:buFont typeface="Wingdings" charset="2"/>
              <a:buChar char=""/>
            </a:pPr>
            <a:r>
              <a:rPr b="1" lang="cs-CZ" sz="2100" spc="-1" strike="noStrike">
                <a:solidFill>
                  <a:srgbClr val="000000"/>
                </a:solidFill>
                <a:latin typeface="Arial"/>
              </a:rPr>
              <a:t>Naše poslání plníme již bezmála 88 let. </a:t>
            </a:r>
            <a:r>
              <a:rPr b="0" lang="cs-CZ" sz="2100" spc="-1" strike="noStrike">
                <a:solidFill>
                  <a:srgbClr val="000000"/>
                </a:solidFill>
                <a:latin typeface="Arial"/>
              </a:rPr>
              <a:t>Kombinovanou výrobou a distribucí těchto energií navíc zajišťujeme</a:t>
            </a:r>
            <a:br/>
            <a:r>
              <a:rPr b="0" lang="cs-CZ" sz="2100" spc="-1" strike="noStrike">
                <a:solidFill>
                  <a:srgbClr val="000000"/>
                </a:solidFill>
                <a:latin typeface="Arial"/>
              </a:rPr>
              <a:t>ekologické a efektivní nakládání se základními (primárními) energetickými zdroji.</a:t>
            </a:r>
            <a:endParaRPr b="0" lang="cs-CZ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251640" y="267480"/>
            <a:ext cx="2448000" cy="1007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2200" spc="-1" strike="noStrike">
                <a:solidFill>
                  <a:srgbClr val="ff0000"/>
                </a:solidFill>
                <a:latin typeface="Arial Black"/>
              </a:rPr>
              <a:t>Síť</a:t>
            </a:r>
            <a:br/>
            <a:r>
              <a:rPr b="0" lang="cs-CZ" sz="2200" spc="-1" strike="noStrike">
                <a:solidFill>
                  <a:srgbClr val="ff0000"/>
                </a:solidFill>
                <a:latin typeface="Arial Black"/>
              </a:rPr>
              <a:t>Tepláren Brno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2" name="Obrázek 4" descr=""/>
          <p:cNvPicPr/>
          <p:nvPr/>
        </p:nvPicPr>
        <p:blipFill>
          <a:blip r:embed="rId1"/>
          <a:srcRect l="0" t="1065" r="339" b="4706"/>
          <a:stretch/>
        </p:blipFill>
        <p:spPr>
          <a:xfrm>
            <a:off x="2815560" y="-27720"/>
            <a:ext cx="6342480" cy="51843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05920"/>
            <a:ext cx="8229240" cy="1141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ff0000"/>
                </a:solidFill>
                <a:latin typeface="Arial Black"/>
              </a:rPr>
              <a:t>Zásadní uskutečněné projekty</a:t>
            </a:r>
            <a:br/>
            <a:r>
              <a:rPr b="0" lang="cs-CZ" sz="2800" spc="-1" strike="noStrike">
                <a:solidFill>
                  <a:srgbClr val="ff0000"/>
                </a:solidFill>
                <a:latin typeface="Arial Black"/>
              </a:rPr>
              <a:t>s vlivem na zlepšení kvality ovzduší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24" name="Group 2"/>
          <p:cNvGrpSpPr/>
          <p:nvPr/>
        </p:nvGrpSpPr>
        <p:grpSpPr>
          <a:xfrm>
            <a:off x="324000" y="1995840"/>
            <a:ext cx="8712000" cy="2455920"/>
            <a:chOff x="324000" y="1995840"/>
            <a:chExt cx="8712000" cy="2455920"/>
          </a:xfrm>
        </p:grpSpPr>
        <p:sp>
          <p:nvSpPr>
            <p:cNvPr id="125" name="CustomShape 3"/>
            <p:cNvSpPr/>
            <p:nvPr/>
          </p:nvSpPr>
          <p:spPr>
            <a:xfrm>
              <a:off x="324000" y="3691080"/>
              <a:ext cx="8712000" cy="390960"/>
            </a:xfrm>
            <a:prstGeom prst="rightArrow">
              <a:avLst>
                <a:gd name="adj1" fmla="val 50000"/>
                <a:gd name="adj2" fmla="val 63513"/>
              </a:avLst>
            </a:prstGeom>
            <a:solidFill>
              <a:srgbClr val="c00000"/>
            </a:solidFill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" name="CustomShape 4"/>
            <p:cNvSpPr/>
            <p:nvPr/>
          </p:nvSpPr>
          <p:spPr>
            <a:xfrm>
              <a:off x="4365000" y="3706560"/>
              <a:ext cx="359640" cy="3596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" name="CustomShape 5"/>
            <p:cNvSpPr/>
            <p:nvPr/>
          </p:nvSpPr>
          <p:spPr>
            <a:xfrm>
              <a:off x="2195640" y="4087080"/>
              <a:ext cx="19443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cs-CZ" sz="1800" spc="-1" strike="noStrike">
                  <a:solidFill>
                    <a:srgbClr val="000000"/>
                  </a:solidFill>
                  <a:latin typeface="Arial"/>
                </a:rPr>
                <a:t>2015</a:t>
              </a:r>
              <a:endParaRPr b="0" lang="cs-CZ" sz="1800" spc="-1" strike="noStrike">
                <a:latin typeface="Arial"/>
              </a:endParaRPr>
            </a:p>
          </p:txBody>
        </p:sp>
        <p:sp>
          <p:nvSpPr>
            <p:cNvPr id="128" name="CustomShape 6"/>
            <p:cNvSpPr/>
            <p:nvPr/>
          </p:nvSpPr>
          <p:spPr>
            <a:xfrm>
              <a:off x="3825000" y="4085640"/>
              <a:ext cx="14396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cs-CZ" sz="1800" spc="-1" strike="noStrike">
                  <a:solidFill>
                    <a:srgbClr val="000000"/>
                  </a:solidFill>
                  <a:latin typeface="Arial"/>
                </a:rPr>
                <a:t>2016</a:t>
              </a:r>
              <a:endParaRPr b="0" lang="cs-CZ" sz="1800" spc="-1" strike="noStrike">
                <a:latin typeface="Arial"/>
              </a:endParaRPr>
            </a:p>
          </p:txBody>
        </p:sp>
        <p:sp>
          <p:nvSpPr>
            <p:cNvPr id="129" name="CustomShape 7"/>
            <p:cNvSpPr/>
            <p:nvPr/>
          </p:nvSpPr>
          <p:spPr>
            <a:xfrm>
              <a:off x="7884360" y="3723840"/>
              <a:ext cx="718920" cy="338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1" lang="cs-CZ" sz="1400" spc="-1" strike="noStrike">
                  <a:solidFill>
                    <a:srgbClr val="000000"/>
                  </a:solidFill>
                  <a:latin typeface="Arial"/>
                </a:rPr>
                <a:t>2022</a:t>
              </a:r>
              <a:endParaRPr b="0" lang="cs-CZ" sz="1400" spc="-1" strike="noStrike">
                <a:latin typeface="Arial"/>
              </a:endParaRPr>
            </a:p>
          </p:txBody>
        </p:sp>
        <p:sp>
          <p:nvSpPr>
            <p:cNvPr id="130" name="CustomShape 8"/>
            <p:cNvSpPr/>
            <p:nvPr/>
          </p:nvSpPr>
          <p:spPr>
            <a:xfrm>
              <a:off x="575280" y="4085640"/>
              <a:ext cx="11520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cs-CZ" sz="1800" spc="-1" strike="noStrike">
                  <a:solidFill>
                    <a:srgbClr val="000000"/>
                  </a:solidFill>
                  <a:latin typeface="Arial"/>
                </a:rPr>
                <a:t>2010</a:t>
              </a:r>
              <a:endParaRPr b="0" lang="cs-CZ" sz="1800" spc="-1" strike="noStrike">
                <a:latin typeface="Arial"/>
              </a:endParaRPr>
            </a:p>
          </p:txBody>
        </p:sp>
        <p:sp>
          <p:nvSpPr>
            <p:cNvPr id="131" name="CustomShape 9"/>
            <p:cNvSpPr/>
            <p:nvPr/>
          </p:nvSpPr>
          <p:spPr>
            <a:xfrm>
              <a:off x="971640" y="3706560"/>
              <a:ext cx="359640" cy="3596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" name="CustomShape 10"/>
            <p:cNvSpPr/>
            <p:nvPr/>
          </p:nvSpPr>
          <p:spPr>
            <a:xfrm>
              <a:off x="5734800" y="3706560"/>
              <a:ext cx="359640" cy="3596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" name="CustomShape 11"/>
            <p:cNvSpPr/>
            <p:nvPr/>
          </p:nvSpPr>
          <p:spPr>
            <a:xfrm>
              <a:off x="5194800" y="4085640"/>
              <a:ext cx="14396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cs-CZ" sz="1800" spc="-1" strike="noStrike">
                  <a:solidFill>
                    <a:srgbClr val="000000"/>
                  </a:solidFill>
                  <a:latin typeface="Arial"/>
                </a:rPr>
                <a:t>2017</a:t>
              </a:r>
              <a:endParaRPr b="0" lang="cs-CZ" sz="1800" spc="-1" strike="noStrike">
                <a:latin typeface="Arial"/>
              </a:endParaRPr>
            </a:p>
          </p:txBody>
        </p:sp>
        <p:sp>
          <p:nvSpPr>
            <p:cNvPr id="134" name="CustomShape 12"/>
            <p:cNvSpPr/>
            <p:nvPr/>
          </p:nvSpPr>
          <p:spPr>
            <a:xfrm>
              <a:off x="2556000" y="1995840"/>
              <a:ext cx="1223640" cy="7556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20000"/>
                </a:lnSpc>
              </a:pPr>
              <a:r>
                <a:rPr b="1" lang="cs-CZ" sz="1200" spc="-1" strike="noStrike">
                  <a:solidFill>
                    <a:srgbClr val="ffffff"/>
                  </a:solidFill>
                  <a:latin typeface="Arial"/>
                </a:rPr>
                <a:t>Elektrofiltr</a:t>
              </a:r>
              <a:endParaRPr b="0" lang="cs-CZ" sz="1200" spc="-1" strike="noStrike">
                <a:latin typeface="Arial"/>
              </a:endParaRPr>
            </a:p>
            <a:p>
              <a:pPr algn="ctr">
                <a:lnSpc>
                  <a:spcPct val="120000"/>
                </a:lnSpc>
              </a:pPr>
              <a:r>
                <a:rPr b="1" lang="cs-CZ" sz="1200" spc="-1" strike="noStrike">
                  <a:solidFill>
                    <a:srgbClr val="ffffff"/>
                  </a:solidFill>
                  <a:latin typeface="Arial"/>
                </a:rPr>
                <a:t>na zdroji</a:t>
              </a:r>
              <a:br/>
              <a:r>
                <a:rPr b="1" lang="cs-CZ" sz="1200" spc="-1" strike="noStrike">
                  <a:solidFill>
                    <a:srgbClr val="ffffff"/>
                  </a:solidFill>
                  <a:latin typeface="Arial"/>
                </a:rPr>
                <a:t>TEY Bystrc</a:t>
              </a:r>
              <a:endParaRPr b="0" lang="cs-CZ" sz="1200" spc="-1" strike="noStrike">
                <a:latin typeface="Arial"/>
              </a:endParaRPr>
            </a:p>
          </p:txBody>
        </p:sp>
        <p:sp>
          <p:nvSpPr>
            <p:cNvPr id="135" name="CustomShape 13"/>
            <p:cNvSpPr/>
            <p:nvPr/>
          </p:nvSpPr>
          <p:spPr>
            <a:xfrm>
              <a:off x="2988000" y="3706560"/>
              <a:ext cx="359640" cy="3596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" name="CustomShape 14"/>
            <p:cNvSpPr/>
            <p:nvPr/>
          </p:nvSpPr>
          <p:spPr>
            <a:xfrm>
              <a:off x="539640" y="1995840"/>
              <a:ext cx="1223640" cy="7556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20000"/>
                </a:lnSpc>
              </a:pPr>
              <a:r>
                <a:rPr b="1" lang="cs-CZ" sz="1200" spc="-1" strike="noStrike">
                  <a:solidFill>
                    <a:srgbClr val="ffffff"/>
                  </a:solidFill>
                  <a:latin typeface="Arial"/>
                </a:rPr>
                <a:t>Rekonstrukce</a:t>
              </a:r>
              <a:endParaRPr b="0" lang="cs-CZ" sz="1200" spc="-1" strike="noStrike">
                <a:latin typeface="Arial"/>
              </a:endParaRPr>
            </a:p>
            <a:p>
              <a:pPr algn="ctr">
                <a:lnSpc>
                  <a:spcPct val="120000"/>
                </a:lnSpc>
              </a:pPr>
              <a:r>
                <a:rPr b="1" lang="cs-CZ" sz="1200" spc="-1" strike="noStrike">
                  <a:solidFill>
                    <a:srgbClr val="ffffff"/>
                  </a:solidFill>
                  <a:latin typeface="Arial"/>
                </a:rPr>
                <a:t>P/HV</a:t>
              </a:r>
              <a:endParaRPr b="0" lang="cs-CZ" sz="1200" spc="-1" strike="noStrike">
                <a:latin typeface="Arial"/>
              </a:endParaRPr>
            </a:p>
          </p:txBody>
        </p:sp>
        <p:sp>
          <p:nvSpPr>
            <p:cNvPr id="137" name="CustomShape 15"/>
            <p:cNvSpPr/>
            <p:nvPr/>
          </p:nvSpPr>
          <p:spPr>
            <a:xfrm>
              <a:off x="3933000" y="1995840"/>
              <a:ext cx="1223640" cy="7556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20000"/>
                </a:lnSpc>
              </a:pPr>
              <a:r>
                <a:rPr b="1" lang="cs-CZ" sz="1200" spc="-1" strike="noStrike">
                  <a:solidFill>
                    <a:srgbClr val="ffffff"/>
                  </a:solidFill>
                  <a:latin typeface="Arial"/>
                </a:rPr>
                <a:t>Horkovodní kotle na PBS</a:t>
              </a:r>
              <a:endParaRPr b="0" lang="cs-CZ" sz="1200" spc="-1" strike="noStrike">
                <a:latin typeface="Arial"/>
              </a:endParaRPr>
            </a:p>
          </p:txBody>
        </p:sp>
        <p:sp>
          <p:nvSpPr>
            <p:cNvPr id="138" name="CustomShape 16"/>
            <p:cNvSpPr/>
            <p:nvPr/>
          </p:nvSpPr>
          <p:spPr>
            <a:xfrm>
              <a:off x="5302800" y="1995840"/>
              <a:ext cx="1223640" cy="7556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20000"/>
                </a:lnSpc>
              </a:pPr>
              <a:r>
                <a:rPr b="1" lang="cs-CZ" sz="1200" spc="-1" strike="noStrike">
                  <a:solidFill>
                    <a:srgbClr val="ffffff"/>
                  </a:solidFill>
                  <a:latin typeface="Arial"/>
                </a:rPr>
                <a:t>Ukončení</a:t>
              </a:r>
              <a:endParaRPr b="0" lang="cs-CZ" sz="1200" spc="-1" strike="noStrike">
                <a:latin typeface="Arial"/>
              </a:endParaRPr>
            </a:p>
            <a:p>
              <a:pPr algn="ctr">
                <a:lnSpc>
                  <a:spcPct val="120000"/>
                </a:lnSpc>
              </a:pPr>
              <a:r>
                <a:rPr b="1" lang="cs-CZ" sz="1200" spc="-1" strike="noStrike">
                  <a:solidFill>
                    <a:srgbClr val="ffffff"/>
                  </a:solidFill>
                  <a:latin typeface="Arial"/>
                </a:rPr>
                <a:t>skladování </a:t>
              </a:r>
              <a:endParaRPr b="0" lang="cs-CZ" sz="1200" spc="-1" strike="noStrike">
                <a:latin typeface="Arial"/>
              </a:endParaRPr>
            </a:p>
            <a:p>
              <a:pPr algn="ctr">
                <a:lnSpc>
                  <a:spcPct val="120000"/>
                </a:lnSpc>
              </a:pPr>
              <a:r>
                <a:rPr b="1" lang="cs-CZ" sz="1200" spc="-1" strike="noStrike">
                  <a:solidFill>
                    <a:srgbClr val="ffffff"/>
                  </a:solidFill>
                  <a:latin typeface="Arial"/>
                </a:rPr>
                <a:t>TTO</a:t>
              </a:r>
              <a:endParaRPr b="0" lang="cs-CZ" sz="1200" spc="-1" strike="noStrike">
                <a:latin typeface="Arial"/>
              </a:endParaRPr>
            </a:p>
          </p:txBody>
        </p:sp>
        <p:sp>
          <p:nvSpPr>
            <p:cNvPr id="139" name="Line 17"/>
            <p:cNvSpPr/>
            <p:nvPr/>
          </p:nvSpPr>
          <p:spPr>
            <a:xfrm>
              <a:off x="1151280" y="2751480"/>
              <a:ext cx="360" cy="955080"/>
            </a:xfrm>
            <a:prstGeom prst="line">
              <a:avLst/>
            </a:prstGeom>
            <a:ln w="25560">
              <a:solidFill>
                <a:schemeClr val="accent6">
                  <a:lumMod val="75000"/>
                </a:schemeClr>
              </a:solidFill>
              <a:custDash>
                <a:ds d="3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" name="Line 18"/>
            <p:cNvSpPr/>
            <p:nvPr/>
          </p:nvSpPr>
          <p:spPr>
            <a:xfrm>
              <a:off x="3168000" y="2751480"/>
              <a:ext cx="360" cy="955080"/>
            </a:xfrm>
            <a:prstGeom prst="line">
              <a:avLst/>
            </a:prstGeom>
            <a:ln w="25560">
              <a:solidFill>
                <a:schemeClr val="accent6">
                  <a:lumMod val="75000"/>
                </a:schemeClr>
              </a:solidFill>
              <a:custDash>
                <a:ds d="3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" name="Line 19"/>
            <p:cNvSpPr/>
            <p:nvPr/>
          </p:nvSpPr>
          <p:spPr>
            <a:xfrm>
              <a:off x="4544640" y="2751480"/>
              <a:ext cx="360" cy="955080"/>
            </a:xfrm>
            <a:prstGeom prst="line">
              <a:avLst/>
            </a:prstGeom>
            <a:ln w="25560">
              <a:solidFill>
                <a:schemeClr val="accent6">
                  <a:lumMod val="75000"/>
                </a:schemeClr>
              </a:solidFill>
              <a:custDash>
                <a:ds d="3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" name="Line 20"/>
            <p:cNvSpPr/>
            <p:nvPr/>
          </p:nvSpPr>
          <p:spPr>
            <a:xfrm>
              <a:off x="5914440" y="2751480"/>
              <a:ext cx="360" cy="955080"/>
            </a:xfrm>
            <a:prstGeom prst="line">
              <a:avLst/>
            </a:prstGeom>
            <a:ln w="25560">
              <a:solidFill>
                <a:schemeClr val="accent6">
                  <a:lumMod val="75000"/>
                </a:schemeClr>
              </a:solidFill>
              <a:custDash>
                <a:ds d="3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Obrázek 6" descr=""/>
          <p:cNvPicPr/>
          <p:nvPr/>
        </p:nvPicPr>
        <p:blipFill>
          <a:blip r:embed="rId1"/>
          <a:srcRect l="0" t="10619" r="0" b="4442"/>
          <a:stretch/>
        </p:blipFill>
        <p:spPr>
          <a:xfrm>
            <a:off x="0" y="-20520"/>
            <a:ext cx="9143640" cy="518436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376560" y="1149120"/>
            <a:ext cx="4752000" cy="57348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376560" y="2231640"/>
            <a:ext cx="3024000" cy="77184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3"/>
          <p:cNvSpPr/>
          <p:nvPr/>
        </p:nvSpPr>
        <p:spPr>
          <a:xfrm>
            <a:off x="376560" y="1725120"/>
            <a:ext cx="5040360" cy="50364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4"/>
          <p:cNvSpPr/>
          <p:nvPr/>
        </p:nvSpPr>
        <p:spPr>
          <a:xfrm>
            <a:off x="376560" y="357480"/>
            <a:ext cx="6552360" cy="57564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TextShape 5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ff0000"/>
                </a:solidFill>
                <a:latin typeface="Arial Black"/>
              </a:rPr>
              <a:t>Výměna parovodů za horkovody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Shape 6"/>
          <p:cNvSpPr txBox="1"/>
          <p:nvPr/>
        </p:nvSpPr>
        <p:spPr>
          <a:xfrm>
            <a:off x="457200" y="1200240"/>
            <a:ext cx="8229240" cy="3585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10000"/>
              </a:lnSpc>
              <a:spcAft>
                <a:spcPts val="1800"/>
              </a:spcAft>
              <a:buClr>
                <a:srgbClr val="ff0000"/>
              </a:buClr>
              <a:buSzPct val="110000"/>
              <a:buFont typeface="Wingdings" charset="2"/>
              <a:buChar char=""/>
            </a:pP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Přestavba parovodů: 2010 – 2022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0000"/>
              </a:lnSpc>
              <a:spcAft>
                <a:spcPts val="601"/>
              </a:spcAft>
              <a:buClr>
                <a:srgbClr val="ff0000"/>
              </a:buClr>
              <a:buSzPct val="110000"/>
              <a:buFont typeface="Wingdings" charset="2"/>
              <a:buChar char=""/>
            </a:pP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Vyměníme celkem: 66 km parovodů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10000"/>
              </a:lnSpc>
              <a:spcAft>
                <a:spcPts val="601"/>
              </a:spcAft>
              <a:buClr>
                <a:srgbClr val="ff0000"/>
              </a:buClr>
              <a:buFont typeface="Arial"/>
              <a:buChar char="–"/>
            </a:pP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Hotovo: 39,7 km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10000"/>
              </a:lnSpc>
              <a:spcAft>
                <a:spcPts val="601"/>
              </a:spcAft>
              <a:buClr>
                <a:srgbClr val="ff0000"/>
              </a:buClr>
              <a:buFont typeface="Arial"/>
              <a:buChar char="–"/>
            </a:pP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Zbývá: 26,3 km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2700" spc="-1" strike="noStrike">
                <a:solidFill>
                  <a:srgbClr val="ff0000"/>
                </a:solidFill>
                <a:latin typeface="Arial Black"/>
              </a:rPr>
              <a:t>Výměna parovodů za horkovody znamená</a:t>
            </a:r>
            <a:endParaRPr b="0" lang="cs-CZ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Obrázek 1" descr=""/>
          <p:cNvPicPr/>
          <p:nvPr/>
        </p:nvPicPr>
        <p:blipFill>
          <a:blip r:embed="rId1"/>
          <a:stretch/>
        </p:blipFill>
        <p:spPr>
          <a:xfrm>
            <a:off x="539640" y="1128600"/>
            <a:ext cx="5328360" cy="374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205920"/>
            <a:ext cx="8229240" cy="853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ff0000"/>
                </a:solidFill>
                <a:latin typeface="Arial Black"/>
              </a:rPr>
              <a:t>CZT Teyschlova: Snížení emisí „prachu“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Obrázek 4" descr=""/>
          <p:cNvPicPr/>
          <p:nvPr/>
        </p:nvPicPr>
        <p:blipFill>
          <a:blip r:embed="rId1"/>
          <a:srcRect l="15476" t="0" r="0" b="0"/>
          <a:stretch/>
        </p:blipFill>
        <p:spPr>
          <a:xfrm>
            <a:off x="6149520" y="1521360"/>
            <a:ext cx="2757960" cy="2447280"/>
          </a:xfrm>
          <a:prstGeom prst="rect">
            <a:avLst/>
          </a:prstGeom>
          <a:ln>
            <a:noFill/>
          </a:ln>
        </p:spPr>
      </p:pic>
      <p:graphicFrame>
        <p:nvGraphicFramePr>
          <p:cNvPr id="154" name="Zástupný symbol pro obsah 13"/>
          <p:cNvGraphicFramePr/>
          <p:nvPr/>
        </p:nvGraphicFramePr>
        <p:xfrm>
          <a:off x="320040" y="1131480"/>
          <a:ext cx="5829120" cy="400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5" name="Group 2"/>
          <p:cNvGrpSpPr/>
          <p:nvPr/>
        </p:nvGrpSpPr>
        <p:grpSpPr>
          <a:xfrm>
            <a:off x="547920" y="1059480"/>
            <a:ext cx="3473280" cy="5184360"/>
            <a:chOff x="547920" y="1059480"/>
            <a:chExt cx="3473280" cy="5184360"/>
          </a:xfrm>
        </p:grpSpPr>
        <p:sp>
          <p:nvSpPr>
            <p:cNvPr id="156" name="CustomShape 3"/>
            <p:cNvSpPr/>
            <p:nvPr/>
          </p:nvSpPr>
          <p:spPr>
            <a:xfrm>
              <a:off x="547920" y="1059480"/>
              <a:ext cx="1281240" cy="321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normAutofit/>
            </a:bodyPr>
            <a:p>
              <a:pPr>
                <a:lnSpc>
                  <a:spcPct val="110000"/>
                </a:lnSpc>
                <a:spcAft>
                  <a:spcPts val="1800"/>
                </a:spcAft>
              </a:pPr>
              <a:r>
                <a:rPr b="0" i="1" lang="cs-CZ" sz="1000" spc="-1" strike="noStrike">
                  <a:solidFill>
                    <a:srgbClr val="000000"/>
                  </a:solidFill>
                  <a:latin typeface="Arial"/>
                </a:rPr>
                <a:t>emise TZL (g/GJ)</a:t>
              </a:r>
              <a:endParaRPr b="0" lang="cs-CZ" sz="1000" spc="-1" strike="noStrike">
                <a:latin typeface="Arial"/>
              </a:endParaRPr>
            </a:p>
          </p:txBody>
        </p:sp>
        <p:sp>
          <p:nvSpPr>
            <p:cNvPr id="157" name="CustomShape 4"/>
            <p:cNvSpPr/>
            <p:nvPr/>
          </p:nvSpPr>
          <p:spPr>
            <a:xfrm>
              <a:off x="893520" y="1944360"/>
              <a:ext cx="1872000" cy="4299480"/>
            </a:xfrm>
            <a:prstGeom prst="arc">
              <a:avLst>
                <a:gd name="adj1" fmla="val 16272906"/>
                <a:gd name="adj2" fmla="val 1587767"/>
              </a:avLst>
            </a:prstGeom>
            <a:noFill/>
            <a:ln w="31680">
              <a:solidFill>
                <a:srgbClr val="c0000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" name="CustomShape 5"/>
            <p:cNvSpPr/>
            <p:nvPr/>
          </p:nvSpPr>
          <p:spPr>
            <a:xfrm>
              <a:off x="2221920" y="3409200"/>
              <a:ext cx="1188360" cy="8146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9840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45000" bIns="45000" anchor="ctr"/>
            <a:p>
              <a:pPr algn="ctr">
                <a:lnSpc>
                  <a:spcPct val="100000"/>
                </a:lnSpc>
              </a:pPr>
              <a:r>
                <a:rPr b="1" lang="cs-CZ" sz="2000" spc="-1" strike="noStrike">
                  <a:solidFill>
                    <a:srgbClr val="ffffff"/>
                  </a:solidFill>
                  <a:latin typeface="Arial"/>
                </a:rPr>
                <a:t>- 95 %</a:t>
              </a:r>
              <a:endParaRPr b="0" lang="cs-CZ" sz="2000" spc="-1" strike="noStrike">
                <a:latin typeface="Arial"/>
              </a:endParaRPr>
            </a:p>
          </p:txBody>
        </p:sp>
        <p:sp>
          <p:nvSpPr>
            <p:cNvPr id="159" name="CustomShape 6"/>
            <p:cNvSpPr/>
            <p:nvPr/>
          </p:nvSpPr>
          <p:spPr>
            <a:xfrm>
              <a:off x="2195640" y="2355840"/>
              <a:ext cx="1825560" cy="647640"/>
            </a:xfrm>
            <a:prstGeom prst="rect">
              <a:avLst/>
            </a:prstGeom>
            <a:solidFill>
              <a:schemeClr val="accent3"/>
            </a:solidFill>
            <a:ln w="69840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45000" bIns="45000" anchor="ctr"/>
            <a:p>
              <a:pPr algn="ctr">
                <a:lnSpc>
                  <a:spcPct val="100000"/>
                </a:lnSpc>
              </a:pPr>
              <a:r>
                <a:rPr b="1" lang="cs-CZ" sz="1400" spc="-1" strike="noStrike">
                  <a:solidFill>
                    <a:srgbClr val="000000"/>
                  </a:solidFill>
                  <a:latin typeface="Arial"/>
                </a:rPr>
                <a:t>INSTALACE ELEKTROFILTRŮ</a:t>
              </a:r>
              <a:endParaRPr b="0" lang="cs-CZ" sz="1400" spc="-1" strike="noStrike">
                <a:latin typeface="Arial"/>
              </a:endParaRPr>
            </a:p>
          </p:txBody>
        </p:sp>
      </p:grp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205920"/>
            <a:ext cx="8229240" cy="1141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ff0000"/>
                </a:solidFill>
                <a:latin typeface="Arial Black"/>
              </a:rPr>
              <a:t>Likvidace mazutového hospodářství</a:t>
            </a:r>
            <a:br/>
            <a:r>
              <a:rPr b="0" lang="cs-CZ" sz="2800" spc="-1" strike="noStrike">
                <a:solidFill>
                  <a:srgbClr val="ff0000"/>
                </a:solidFill>
                <a:latin typeface="Arial Black"/>
              </a:rPr>
              <a:t>na provoze Brno-sever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457200" y="1635480"/>
            <a:ext cx="8229240" cy="315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10000"/>
              </a:lnSpc>
              <a:spcAft>
                <a:spcPts val="1800"/>
              </a:spcAft>
              <a:buClr>
                <a:srgbClr val="ff0000"/>
              </a:buClr>
              <a:buSzPct val="110000"/>
              <a:buFont typeface="Wingdings" charset="2"/>
              <a:buChar char=""/>
            </a:pP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objem 12 358 m</a:t>
            </a:r>
            <a:r>
              <a:rPr b="1" lang="cs-CZ" sz="2000" spc="-1" strike="noStrike" baseline="30000">
                <a:solidFill>
                  <a:srgbClr val="000000"/>
                </a:solidFill>
                <a:latin typeface="Arial"/>
              </a:rPr>
              <a:t>3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10000"/>
              </a:lnSpc>
              <a:spcAft>
                <a:spcPts val="1800"/>
              </a:spcAft>
              <a:buClr>
                <a:srgbClr val="ff0000"/>
              </a:buClr>
              <a:buSzPct val="110000"/>
              <a:buFont typeface="Wingdings" charset="2"/>
              <a:buChar char=""/>
            </a:pP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10 500 tun mazutu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Obrázek 3" descr=""/>
          <p:cNvPicPr/>
          <p:nvPr/>
        </p:nvPicPr>
        <p:blipFill>
          <a:blip r:embed="rId1"/>
          <a:srcRect l="0" t="0" r="0" b="12005"/>
          <a:stretch/>
        </p:blipFill>
        <p:spPr>
          <a:xfrm>
            <a:off x="3492000" y="1663920"/>
            <a:ext cx="4691520" cy="309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205920"/>
            <a:ext cx="8229240" cy="853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ff0000"/>
                </a:solidFill>
                <a:latin typeface="Arial Black"/>
              </a:rPr>
              <a:t>Provoz Brno-sever: Snížení emisí SO</a:t>
            </a:r>
            <a:r>
              <a:rPr b="0" lang="cs-CZ" sz="2800" spc="-1" strike="noStrike" baseline="-25000">
                <a:solidFill>
                  <a:srgbClr val="ff0000"/>
                </a:solidFill>
                <a:latin typeface="Arial Black"/>
              </a:rPr>
              <a:t>2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4" name="Obrázek 4" descr=""/>
          <p:cNvPicPr/>
          <p:nvPr/>
        </p:nvPicPr>
        <p:blipFill>
          <a:blip r:embed="rId1"/>
          <a:srcRect l="15897" t="0" r="13614" b="0"/>
          <a:stretch/>
        </p:blipFill>
        <p:spPr>
          <a:xfrm>
            <a:off x="6258960" y="1511280"/>
            <a:ext cx="2633040" cy="2500560"/>
          </a:xfrm>
          <a:prstGeom prst="rect">
            <a:avLst/>
          </a:prstGeom>
          <a:ln>
            <a:noFill/>
          </a:ln>
        </p:spPr>
      </p:pic>
      <p:graphicFrame>
        <p:nvGraphicFramePr>
          <p:cNvPr id="165" name="Zástupný symbol pro obsah 13"/>
          <p:cNvGraphicFramePr/>
          <p:nvPr/>
        </p:nvGraphicFramePr>
        <p:xfrm>
          <a:off x="320040" y="1131480"/>
          <a:ext cx="5829120" cy="400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6" name="Group 2"/>
          <p:cNvGrpSpPr/>
          <p:nvPr/>
        </p:nvGrpSpPr>
        <p:grpSpPr>
          <a:xfrm>
            <a:off x="547920" y="1059480"/>
            <a:ext cx="5425560" cy="5616360"/>
            <a:chOff x="547920" y="1059480"/>
            <a:chExt cx="5425560" cy="5616360"/>
          </a:xfrm>
        </p:grpSpPr>
        <p:sp>
          <p:nvSpPr>
            <p:cNvPr id="167" name="CustomShape 3"/>
            <p:cNvSpPr/>
            <p:nvPr/>
          </p:nvSpPr>
          <p:spPr>
            <a:xfrm>
              <a:off x="547920" y="1059480"/>
              <a:ext cx="1281240" cy="321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normAutofit/>
            </a:bodyPr>
            <a:p>
              <a:pPr>
                <a:lnSpc>
                  <a:spcPct val="110000"/>
                </a:lnSpc>
                <a:spcAft>
                  <a:spcPts val="1800"/>
                </a:spcAft>
              </a:pPr>
              <a:r>
                <a:rPr b="0" i="1" lang="cs-CZ" sz="1000" spc="-1" strike="noStrike">
                  <a:solidFill>
                    <a:srgbClr val="000000"/>
                  </a:solidFill>
                  <a:latin typeface="Arial"/>
                </a:rPr>
                <a:t>emise SO</a:t>
              </a:r>
              <a:r>
                <a:rPr b="0" i="1" lang="cs-CZ" sz="1000" spc="-1" strike="noStrike" baseline="-25000">
                  <a:solidFill>
                    <a:srgbClr val="000000"/>
                  </a:solidFill>
                  <a:latin typeface="Arial"/>
                </a:rPr>
                <a:t>2</a:t>
              </a:r>
              <a:r>
                <a:rPr b="0" i="1" lang="cs-CZ" sz="1000" spc="-1" strike="noStrike">
                  <a:solidFill>
                    <a:srgbClr val="000000"/>
                  </a:solidFill>
                  <a:latin typeface="Arial"/>
                </a:rPr>
                <a:t> (t/rok)</a:t>
              </a:r>
              <a:endParaRPr b="0" lang="cs-CZ" sz="1000" spc="-1" strike="noStrike">
                <a:latin typeface="Arial"/>
              </a:endParaRPr>
            </a:p>
          </p:txBody>
        </p:sp>
        <p:sp>
          <p:nvSpPr>
            <p:cNvPr id="168" name="CustomShape 4"/>
            <p:cNvSpPr/>
            <p:nvPr/>
          </p:nvSpPr>
          <p:spPr>
            <a:xfrm>
              <a:off x="1187640" y="1995840"/>
              <a:ext cx="4042800" cy="4680000"/>
            </a:xfrm>
            <a:prstGeom prst="arc">
              <a:avLst>
                <a:gd name="adj1" fmla="val 16227815"/>
                <a:gd name="adj2" fmla="val 465776"/>
              </a:avLst>
            </a:prstGeom>
            <a:noFill/>
            <a:ln w="31680">
              <a:solidFill>
                <a:srgbClr val="c0000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" name="CustomShape 5"/>
            <p:cNvSpPr/>
            <p:nvPr/>
          </p:nvSpPr>
          <p:spPr>
            <a:xfrm>
              <a:off x="4487760" y="3435840"/>
              <a:ext cx="1485720" cy="8146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9840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45000" bIns="45000" anchor="ctr"/>
            <a:p>
              <a:pPr algn="ctr">
                <a:lnSpc>
                  <a:spcPct val="100000"/>
                </a:lnSpc>
              </a:pPr>
              <a:r>
                <a:rPr b="1" lang="cs-CZ" sz="2000" spc="-1" strike="noStrike">
                  <a:solidFill>
                    <a:srgbClr val="ffffff"/>
                  </a:solidFill>
                  <a:latin typeface="Arial"/>
                </a:rPr>
                <a:t>- 99,9 %</a:t>
              </a:r>
              <a:endParaRPr b="0" lang="cs-CZ" sz="2000" spc="-1" strike="noStrike">
                <a:latin typeface="Arial"/>
              </a:endParaRPr>
            </a:p>
          </p:txBody>
        </p:sp>
        <p:sp>
          <p:nvSpPr>
            <p:cNvPr id="170" name="CustomShape 6"/>
            <p:cNvSpPr/>
            <p:nvPr/>
          </p:nvSpPr>
          <p:spPr>
            <a:xfrm>
              <a:off x="3852000" y="2406600"/>
              <a:ext cx="1891080" cy="718560"/>
            </a:xfrm>
            <a:prstGeom prst="rect">
              <a:avLst/>
            </a:prstGeom>
            <a:solidFill>
              <a:schemeClr val="accent3"/>
            </a:solidFill>
            <a:ln w="69840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36000" rIns="36000" tIns="45000" bIns="45000" anchor="ctr"/>
            <a:p>
              <a:pPr algn="ctr">
                <a:lnSpc>
                  <a:spcPct val="100000"/>
                </a:lnSpc>
              </a:pPr>
              <a:r>
                <a:rPr b="1" lang="cs-CZ" sz="1400" spc="-1" strike="noStrike">
                  <a:solidFill>
                    <a:srgbClr val="000000"/>
                  </a:solidFill>
                  <a:latin typeface="Arial"/>
                </a:rPr>
                <a:t>Poslední spalování TTO v 3/2011 </a:t>
              </a:r>
              <a:endParaRPr b="0" lang="cs-CZ" sz="1400" spc="-1" strike="noStrike">
                <a:latin typeface="Arial"/>
              </a:endParaRPr>
            </a:p>
          </p:txBody>
        </p:sp>
      </p:grp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TB_prezentace_widescreen_master_2015</Template>
  <TotalTime>1572</TotalTime>
  <Application>LibreOffice/6.0.4.2$Windows_X86_64 LibreOffice_project/9b0d9b32d5dcda91d2f1a96dc04c645c450872bf</Application>
  <Words>169</Words>
  <Paragraphs>42</Paragraphs>
  <Company>Teplarny Brno a.s.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2015-01-06T14:48:50Z</dcterms:created>
  <dc:creator>Pinkrova</dc:creator>
  <dc:description/>
  <dc:language>cs-CZ</dc:language>
  <cp:lastModifiedBy/>
  <dcterms:modified xsi:type="dcterms:W3CDTF">2018-11-01T16:19:14Z</dcterms:modified>
  <cp:revision>226</cp:revision>
  <dc:subject/>
  <dc:title>NÁZEV PREZENTACE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Teplarny Brno a.s.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2</vt:i4>
  </property>
  <property fmtid="{D5CDD505-2E9C-101B-9397-08002B2CF9AE}" pid="8" name="Notes">
    <vt:i4>0</vt:i4>
  </property>
  <property fmtid="{D5CDD505-2E9C-101B-9397-08002B2CF9AE}" pid="9" name="PresentationFormat">
    <vt:lpwstr>Předvádění na obrazovce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13</vt:i4>
  </property>
</Properties>
</file>