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335" r:id="rId4"/>
    <p:sldId id="363" r:id="rId5"/>
    <p:sldId id="396" r:id="rId6"/>
    <p:sldId id="397" r:id="rId7"/>
    <p:sldId id="395" r:id="rId8"/>
    <p:sldId id="398" r:id="rId9"/>
    <p:sldId id="352" r:id="rId10"/>
    <p:sldId id="400" r:id="rId11"/>
    <p:sldId id="284" r:id="rId12"/>
    <p:sldId id="399" r:id="rId13"/>
  </p:sldIdLst>
  <p:sldSz cx="9144000" cy="6858000" type="screen4x3"/>
  <p:notesSz cx="6797675" cy="987266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oupencova" initials="L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C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52" autoAdjust="0"/>
  </p:normalViewPr>
  <p:slideViewPr>
    <p:cSldViewPr>
      <p:cViewPr varScale="1">
        <p:scale>
          <a:sx n="105" d="100"/>
          <a:sy n="105" d="100"/>
        </p:scale>
        <p:origin x="176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B39828A-FF97-45C9-9CFB-78C98DF7C8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8F8EA2A-4EED-4C38-83AB-8ADAA9F792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100" y="3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C3B4E-0255-47AC-8A02-B63C21F008D8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5144AA-2231-4EA8-83A7-113BAFB31D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F42423-3102-4258-93F2-1EBB68BDAB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10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9A720-0512-44B1-BF95-F61D17FA1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175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930F0-BAF6-48B8-863D-0FFC9F6A8C6D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3" y="4689477"/>
            <a:ext cx="5438775" cy="44434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377364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377364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A7016-A4FF-4983-B853-F4C72E815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00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E40504-2A68-4333-A229-8AF164ECEE8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0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40504-2A68-4333-A229-8AF164ECEE86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8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40504-2A68-4333-A229-8AF164ECEE86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7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DEABF-28A1-4BCC-9707-08325CE59831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EFBD-76E3-460A-BEB5-5D5FC6B155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18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0C7F-1FFE-405C-B2BA-3C08226B674E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3EA7-2DA6-40AB-B841-F7D8D9CE9D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39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3ADD-4E63-4325-93DB-28E2B3E07FB3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9ECCA-F536-4390-ADFB-121CFE2837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BB45-ED2A-4F02-90DC-FAA210053E8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9D031-A0B1-40C7-914B-F73083C2BF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5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3185-4924-4E10-8B67-61498BB0683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B223-1965-4513-985C-846AEE764C9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84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BFE5-7217-43C2-82C4-E9F1A5D315E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B1F1-1E95-4B31-9997-C7840D9F4B1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93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E6A3-9E2A-4A5A-9E67-878F3D5191C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60737-24E7-4309-9EBE-A8C2FC9115F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654CD-7F1C-4326-8270-77E853677CC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01389-4976-4111-ACC4-E5B3C94B472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83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B124-0DF8-4F9E-B7CA-80902D034F0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68BD5-5795-4DB2-A830-7B9A6082416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18D0-60AE-4C5D-BE5D-E27B8B15ADB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416C-F2C7-4162-A2F0-3BE6A575527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6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75638-2B3F-4AF4-9EA8-408F7B57DAC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9AACD-0149-411F-9F23-03B32BCEF48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1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3A71-D9D6-4E78-BF55-8FAC31FC9250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DA8D-49AE-4127-8486-05ACBA7C77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825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289E6-A0E7-4F2D-A876-8A755B11ADA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ADE5B-A910-4618-96B5-9C99BBE745B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45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DD87-683C-4254-8D10-76143B07B7E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9206-5EB0-4249-A5AE-F70CF2C821E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7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1813-BFBC-4164-BA41-F6CB7553FD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582D-F6BE-4594-B199-6F04A834F1D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4B25-542E-4C4D-B702-8187D3F72A6D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32D9-8F22-4C53-B410-0C73CE170F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52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46F7D-947E-490A-A344-7A1A8349BB44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E35F-21B9-4122-9AFD-C158E7CC03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07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02346-B65D-4589-B2B8-9C6E994FEA11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CF94-97E7-4A8D-B4E2-A4E85C8DB6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18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CB37-4A5B-4E4A-ACDB-C577ECAA574E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63B4-1AAA-4B0C-8159-BAAD11DABD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53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C2E5-B22F-4029-BBC9-009B26D3DA2E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D7CD3-94AD-427D-90ED-A0344BF253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73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0472-7497-45B7-B3C2-11D94E8F3D5E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9D91-9F4B-4D8E-9576-E41593B005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2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259AE-BF89-4C8C-A0E7-D684A9C4D10A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55F8-0D6E-4665-8194-14FE124A05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98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01F36E-F740-44FB-B539-FABA9C466C5E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F8A44C-E889-44D9-8146-02B97A18A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986ECD-06F8-4B15-B557-EF8CCD87782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FA8C91-9492-495C-B846-F9D17CC39C3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uzova@sako.cz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7603" y="2996953"/>
            <a:ext cx="8546485" cy="1080120"/>
          </a:xfrm>
        </p:spPr>
        <p:txBody>
          <a:bodyPr>
            <a:normAutofit/>
          </a:bodyPr>
          <a:lstStyle/>
          <a:p>
            <a:r>
              <a:rPr lang="cs-CZ" altLang="cs-CZ" sz="2600" b="1" dirty="0">
                <a:solidFill>
                  <a:srgbClr val="0D0D0D"/>
                </a:solidFill>
                <a:cs typeface="Arial" charset="0"/>
              </a:rPr>
              <a:t>Doprava a kvalita ovzduší v Brně</a:t>
            </a:r>
          </a:p>
          <a:p>
            <a:r>
              <a:rPr lang="cs-CZ" altLang="cs-CZ" sz="2600" b="1" dirty="0">
                <a:solidFill>
                  <a:srgbClr val="0D0D0D"/>
                </a:solidFill>
                <a:cs typeface="Arial" charset="0"/>
              </a:rPr>
              <a:t>„Umíme ji ovlivnit?“                                                     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0360" y="5254179"/>
            <a:ext cx="842493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/>
              <a:t>RNDr. Jana Suzová     </a:t>
            </a:r>
          </a:p>
          <a:p>
            <a:pPr>
              <a:spcBef>
                <a:spcPct val="50000"/>
              </a:spcBef>
            </a:pPr>
            <a:r>
              <a:rPr lang="cs-CZ" altLang="cs-CZ" sz="1400" b="1" dirty="0"/>
              <a:t>Environmentální specialista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482313D-5B45-4CA5-837F-6A6FB62E8FD6}"/>
              </a:ext>
            </a:extLst>
          </p:cNvPr>
          <p:cNvSpPr txBox="1"/>
          <p:nvPr/>
        </p:nvSpPr>
        <p:spPr>
          <a:xfrm>
            <a:off x="503547" y="1988840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900" b="1" dirty="0"/>
              <a:t>Magistrát města Brna, odborné diskusní fórum,</a:t>
            </a:r>
          </a:p>
          <a:p>
            <a:pPr algn="ctr"/>
            <a:r>
              <a:rPr lang="cs-CZ" sz="1900" b="1" dirty="0"/>
              <a:t>  hotel Avanti Brno, 26.10.2018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4C69DF5-EECF-40BE-91DB-262C49E08F91}"/>
              </a:ext>
            </a:extLst>
          </p:cNvPr>
          <p:cNvSpPr txBox="1"/>
          <p:nvPr/>
        </p:nvSpPr>
        <p:spPr>
          <a:xfrm>
            <a:off x="429152" y="4365104"/>
            <a:ext cx="85353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900" b="1" dirty="0"/>
              <a:t>Jak přispívá ZEVO k znečištění ovzduší v Brně 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9" descr="radlas spalovna 1905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4537075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Nadpis 1"/>
          <p:cNvSpPr>
            <a:spLocks noGrp="1"/>
          </p:cNvSpPr>
          <p:nvPr>
            <p:ph type="title" idx="4294967295"/>
          </p:nvPr>
        </p:nvSpPr>
        <p:spPr>
          <a:xfrm>
            <a:off x="2195513" y="188913"/>
            <a:ext cx="6769100" cy="288925"/>
          </a:xfrm>
        </p:spPr>
        <p:txBody>
          <a:bodyPr/>
          <a:lstStyle/>
          <a:p>
            <a:pPr algn="l"/>
            <a:r>
              <a:rPr lang="cs-CZ" altLang="cs-CZ" sz="3600" b="1">
                <a:solidFill>
                  <a:srgbClr val="A2C037"/>
                </a:solidFill>
              </a:rPr>
              <a:t>           </a:t>
            </a:r>
            <a:r>
              <a:rPr lang="cs-CZ" altLang="cs-CZ" sz="2600" b="1" u="sng">
                <a:solidFill>
                  <a:srgbClr val="A2C037"/>
                </a:solidFill>
              </a:rPr>
              <a:t>Změna stavu</a:t>
            </a:r>
          </a:p>
        </p:txBody>
      </p:sp>
      <p:pic>
        <p:nvPicPr>
          <p:cNvPr id="49155" name="Picture 3" descr="Spalovna ze predu3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4427537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spalovna a holubi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16325"/>
            <a:ext cx="4321175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056438" y="981075"/>
            <a:ext cx="2087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/>
              <a:t>1989 - 2009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268538" y="3933825"/>
            <a:ext cx="165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/>
              <a:t>2010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411413" y="1052513"/>
            <a:ext cx="2087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/>
              <a:t>1905 - 1941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39750" y="5661025"/>
            <a:ext cx="7848600" cy="8048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http://www.sako.cz      Tel. č.: 548 138 111       Fax: 548 138 102</a:t>
            </a:r>
          </a:p>
          <a:p>
            <a:endParaRPr lang="cs-CZ" altLang="cs-CZ" sz="16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1188" y="1268413"/>
            <a:ext cx="806608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>
              <a:ln>
                <a:noFill/>
              </a:ln>
              <a:solidFill>
                <a:srgbClr val="A2C03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>
                <a:ln>
                  <a:noFill/>
                </a:ln>
                <a:solidFill>
                  <a:srgbClr val="A2C03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Děkuji Vám za pozornost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solidFill>
                <a:srgbClr val="A2C03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solidFill>
                <a:srgbClr val="A2C03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solidFill>
                <a:srgbClr val="A2C03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RNDr. Jana Suzová</a:t>
            </a:r>
            <a:b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environmentální specialista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tel.        +420 548 138 155 </a:t>
            </a:r>
            <a:b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mobil:  +420 604 221 413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e-mail: </a:t>
            </a: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suzova@sako.cz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>
          <a:xfrm>
            <a:off x="2124075" y="404813"/>
            <a:ext cx="6769100" cy="288925"/>
          </a:xfrm>
        </p:spPr>
        <p:txBody>
          <a:bodyPr/>
          <a:lstStyle/>
          <a:p>
            <a:pPr algn="l" eaLnBrk="1" hangingPunct="1"/>
            <a:r>
              <a:rPr lang="cs-CZ" altLang="cs-CZ" sz="3200" b="1" dirty="0">
                <a:solidFill>
                  <a:srgbClr val="A2C037"/>
                </a:solidFill>
              </a:rPr>
              <a:t> </a:t>
            </a:r>
            <a:r>
              <a:rPr lang="cs-CZ" altLang="cs-CZ" sz="2000" b="1" u="sng" dirty="0">
                <a:solidFill>
                  <a:srgbClr val="A2C037"/>
                </a:solidFill>
              </a:rPr>
              <a:t>Složení spalin a znečišťujících látek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641764" cy="396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411760" y="980728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Výstup z autorizovaného měření kotle K3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88023" y="2060848"/>
            <a:ext cx="4272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Sledované znečišťující látky vyjádřené jako 100%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368626"/>
            <a:ext cx="4281867" cy="32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4211960" y="3947255"/>
            <a:ext cx="864096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62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 idx="4294967295"/>
          </p:nvPr>
        </p:nvSpPr>
        <p:spPr>
          <a:xfrm>
            <a:off x="2195736" y="260648"/>
            <a:ext cx="6769100" cy="288925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A2C037"/>
                </a:solidFill>
              </a:rPr>
              <a:t> </a:t>
            </a:r>
            <a:r>
              <a:rPr lang="cs-CZ" altLang="cs-CZ" sz="2000" b="1" u="sng" dirty="0">
                <a:solidFill>
                  <a:srgbClr val="A2C037"/>
                </a:solidFill>
              </a:rPr>
              <a:t>Plnění emisních limitů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7898A46-689C-4991-A12E-3764BD78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73" y="764704"/>
            <a:ext cx="8654254" cy="453650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D0A2EA0-7682-4501-B959-52EBE8C6B776}"/>
              </a:ext>
            </a:extLst>
          </p:cNvPr>
          <p:cNvSpPr txBox="1"/>
          <p:nvPr/>
        </p:nvSpPr>
        <p:spPr>
          <a:xfrm>
            <a:off x="179512" y="5293212"/>
            <a:ext cx="896448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Při vymezování BAT – EL nebyla zohledněna celková nejistota měření, zejména ta část vyplývající z on-line kalibrace přístrojů QAL2).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Jak mohou členské země stanovit EL založené na hodnotách BAT EL, jejichž úroveň shody nebyla ověřena normami, týkajících se nejistoty měření.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 rámci revize WI – BREF vyplývá, že výkony monitorovacích technik – analyzátorů dostupných na trhu, nesplňují požadavky pro sledování emisních limitů dle Směrnice o průmyslových emisích, které jsou povinné s ohledem na max. míru nejistoty.</a:t>
            </a:r>
          </a:p>
        </p:txBody>
      </p:sp>
    </p:spTree>
    <p:extLst>
      <p:ext uri="{BB962C8B-B14F-4D97-AF65-F5344CB8AC3E}">
        <p14:creationId xmlns:p14="http://schemas.microsoft.com/office/powerpoint/2010/main" val="15919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>
          <a:xfrm>
            <a:off x="2051720" y="246209"/>
            <a:ext cx="6769100" cy="288925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A2C037"/>
                </a:solidFill>
              </a:rPr>
              <a:t> </a:t>
            </a:r>
            <a:r>
              <a:rPr lang="cs-CZ" altLang="cs-CZ" sz="2000" b="1" u="sng" dirty="0">
                <a:solidFill>
                  <a:srgbClr val="A2C037"/>
                </a:solidFill>
              </a:rPr>
              <a:t>Relativní nejistoty měření CO v 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6D8736-6764-45D4-8CB8-EBAF47C2E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6" y="1225435"/>
            <a:ext cx="4336078" cy="279887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62C491A-8B53-4F99-8785-E7BB6C1BE8A8}"/>
              </a:ext>
            </a:extLst>
          </p:cNvPr>
          <p:cNvSpPr txBox="1"/>
          <p:nvPr/>
        </p:nvSpPr>
        <p:spPr>
          <a:xfrm>
            <a:off x="3976038" y="1229767"/>
            <a:ext cx="5148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→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Odvětví spalování odpadů má z průmyslových odvětví stanovené nejnižší emisní úrovně a minimalizuje dopad na ŽP a zdraví lidí.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→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Zavedením všech nízkých rozmezí BAT – EL a všech vysokých hodnot BAT – EL tj. 250 % z půlhodinového EL by vyžadovalo zařízení, které 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 současné době neexistuje.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→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Kalibrační plyny s velmi nízkými koncentracemi a dobrou přesností 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nejsou k dispozici.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→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Současná situace požadavek na velmi nízké emise při vysoké nejistotě měření.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B24C022-78D9-495F-84AC-B2059A29B38F}"/>
              </a:ext>
            </a:extLst>
          </p:cNvPr>
          <p:cNvSpPr txBox="1"/>
          <p:nvPr/>
        </p:nvSpPr>
        <p:spPr>
          <a:xfrm>
            <a:off x="107504" y="4125724"/>
            <a:ext cx="912410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→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Budoucí situace - velmi nízké emise s vysokou mírou nejistoty, která je v oblasti nemožnosti testování – kalibrace.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→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Správní rizika - provozovatel by mohl být stíhán z důvodu překročení hodnot v oblasti nejistoty měření (tyto hodnoty nelze prokázat).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→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Čím je měřená koncentrace nižší, tím bude větší nejistota měření – odpovídající křivka je exponenciální (viz graf).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→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Křivka znázorňující relativní nejistotu v závislosti na koncentraci znečišťující látky byla stanovena v rámci mezilaboratorních srovnávacích testů během 9ti týdnů, na které současně pracovalo 12 laboratoří, z nich každá použila 2 referenční monitorovací systémy.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7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>
          <a:xfrm>
            <a:off x="2124075" y="404813"/>
            <a:ext cx="6769100" cy="288925"/>
          </a:xfrm>
        </p:spPr>
        <p:txBody>
          <a:bodyPr/>
          <a:lstStyle/>
          <a:p>
            <a:pPr eaLnBrk="1" hangingPunct="1"/>
            <a:r>
              <a:rPr lang="cs-CZ" altLang="cs-CZ" sz="2000" b="1" u="sng" dirty="0">
                <a:solidFill>
                  <a:srgbClr val="A2C037"/>
                </a:solidFill>
              </a:rPr>
              <a:t>Relativní nejistoty měření TZL v %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544995-5DE4-4317-B39D-011FD419C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45617"/>
            <a:ext cx="4742585" cy="309634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B62AA2-6855-432A-830E-FB40725A5A66}"/>
              </a:ext>
            </a:extLst>
          </p:cNvPr>
          <p:cNvSpPr txBox="1"/>
          <p:nvPr/>
        </p:nvSpPr>
        <p:spPr>
          <a:xfrm>
            <a:off x="4427984" y="1052736"/>
            <a:ext cx="46085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Autoři zprávy INERIS pro dokument WI BREF jsou členy CEN (Evropský výbor pro normalizaci).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Nejistota měření dle Směrnice 2010/75/EU je stanovená na úrovni 20 % při současné denní hodnotě EL 10 mg/m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endParaRPr kumimoji="0" lang="cs-CZ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Tato nejistota vyhovuje pouze u koncentrací prachu na 50 mg/m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Analýza protokolu o zkoušce QAL2 potvrzuje nemožnost vytvoření kalibrační funkce pro koncentraci nižší než 5 mg/m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INERIS důrazně doporučuje, aby nedošlo ke snížení denní hodnoty EL pro TZL pod současnou hodnotu 10 mg/m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3081DB6-31A7-4A75-B171-A82442AF6BF0}"/>
              </a:ext>
            </a:extLst>
          </p:cNvPr>
          <p:cNvSpPr/>
          <p:nvPr/>
        </p:nvSpPr>
        <p:spPr>
          <a:xfrm>
            <a:off x="107503" y="4592166"/>
            <a:ext cx="89289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Snížení emisí prahové hodnoty vyžaduje značné investice – přídavná zařízení + významná spotřeba činidel.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Dodatečné náklady způsobené snížením EL prachu z 10 na 5 mg/m3 v zařízení se dvěma linkami tj. dva kotle spalující 100 000 t/rok se suchým čištěním spalin a dvojitou filtrací vyjádřili autoři INERIS při započítání zvětšení filtrační plochy přidáním ventilátorů investičních nákladů, provozních nákladů, pojištění, spotřeba energie a odvoz tuhých zbytků.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</a:t>
            </a:r>
            <a:r>
              <a:rPr kumimoji="0" lang="cs-CZ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výhoda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pokles průměrných koncentrací z 1,4 na 0,7 mg/m3, tj. záchyt 368 kg/rok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</a:t>
            </a:r>
            <a:r>
              <a:rPr kumimoji="0" lang="cs-CZ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náklady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</a:t>
            </a:r>
            <a:r>
              <a:rPr kumimoji="0" lang="cs-CZ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 1 kg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nově zachyceného prachového podílu ze spalin představují </a:t>
            </a:r>
            <a:r>
              <a:rPr kumimoji="0" lang="cs-CZ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1649,7 EUR/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375562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>
            <a:extLst>
              <a:ext uri="{FF2B5EF4-FFF2-40B4-BE49-F238E27FC236}">
                <a16:creationId xmlns:a16="http://schemas.microsoft.com/office/drawing/2014/main" id="{8816A742-64DC-4B48-8BA4-D74CB797C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260" y="1149783"/>
            <a:ext cx="359695" cy="731583"/>
          </a:xfrm>
          <a:prstGeom prst="rect">
            <a:avLst/>
          </a:prstGeom>
        </p:spPr>
      </p:pic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2123728" y="639214"/>
            <a:ext cx="6769100" cy="432048"/>
          </a:xfrm>
        </p:spPr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rgbClr val="A2C037"/>
                </a:solidFill>
              </a:rPr>
              <a:t> </a:t>
            </a:r>
            <a:r>
              <a:rPr lang="cs-CZ" altLang="cs-CZ" sz="2000" b="1" u="sng" dirty="0">
                <a:solidFill>
                  <a:srgbClr val="A2C037"/>
                </a:solidFill>
              </a:rPr>
              <a:t>Projekt OHB II – Linka K1 vliv revize BREF  </a:t>
            </a:r>
            <a:br>
              <a:rPr lang="cs-CZ" altLang="cs-CZ" sz="2000" b="1" dirty="0">
                <a:solidFill>
                  <a:srgbClr val="A2C037"/>
                </a:solidFill>
              </a:rPr>
            </a:br>
            <a:br>
              <a:rPr lang="cs-CZ" altLang="cs-CZ" sz="2000" b="1" dirty="0">
                <a:solidFill>
                  <a:srgbClr val="A2C037"/>
                </a:solidFill>
              </a:rPr>
            </a:br>
            <a:endParaRPr lang="cs-CZ" altLang="cs-CZ" sz="2000" dirty="0"/>
          </a:p>
        </p:txBody>
      </p:sp>
      <p:pic>
        <p:nvPicPr>
          <p:cNvPr id="10" name="Picture 2" descr="http://obcanepromedlanky.cz/new/wp-content/uploads/2015/03/SAKO_logo_C_bez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73" y="390081"/>
            <a:ext cx="1300583" cy="3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ětiúhelník 10"/>
          <p:cNvSpPr/>
          <p:nvPr/>
        </p:nvSpPr>
        <p:spPr>
          <a:xfrm>
            <a:off x="-1" y="392907"/>
            <a:ext cx="492919" cy="328612"/>
          </a:xfrm>
          <a:prstGeom prst="homePlate">
            <a:avLst/>
          </a:prstGeom>
          <a:solidFill>
            <a:srgbClr val="97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5" y="3258781"/>
            <a:ext cx="2597656" cy="34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Skupina 22">
            <a:extLst>
              <a:ext uri="{FF2B5EF4-FFF2-40B4-BE49-F238E27FC236}">
                <a16:creationId xmlns:a16="http://schemas.microsoft.com/office/drawing/2014/main" id="{8EA7E1EE-E756-48B0-9FD2-3D0A19B96BB0}"/>
              </a:ext>
            </a:extLst>
          </p:cNvPr>
          <p:cNvGrpSpPr/>
          <p:nvPr/>
        </p:nvGrpSpPr>
        <p:grpSpPr>
          <a:xfrm>
            <a:off x="206896" y="1813871"/>
            <a:ext cx="1331381" cy="1374469"/>
            <a:chOff x="2571792" y="1696505"/>
            <a:chExt cx="1331381" cy="1374469"/>
          </a:xfrm>
          <a:solidFill>
            <a:schemeClr val="bg1">
              <a:lumMod val="65000"/>
            </a:schemeClr>
          </a:solidFill>
        </p:grpSpPr>
        <p:sp>
          <p:nvSpPr>
            <p:cNvPr id="15" name="Válec 14">
              <a:extLst>
                <a:ext uri="{FF2B5EF4-FFF2-40B4-BE49-F238E27FC236}">
                  <a16:creationId xmlns:a16="http://schemas.microsoft.com/office/drawing/2014/main" id="{93DA433C-7CAF-4940-86B2-25CCA972AEBB}"/>
                </a:ext>
              </a:extLst>
            </p:cNvPr>
            <p:cNvSpPr/>
            <p:nvPr/>
          </p:nvSpPr>
          <p:spPr>
            <a:xfrm>
              <a:off x="2571792" y="1722329"/>
              <a:ext cx="1331381" cy="1348645"/>
            </a:xfrm>
            <a:prstGeom prst="can">
              <a:avLst>
                <a:gd name="adj" fmla="val 25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Stávající stav</a:t>
              </a:r>
            </a:p>
          </p:txBody>
        </p: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F8851273-706C-4727-BCDE-7CA28949F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90894" y="1696505"/>
              <a:ext cx="420660" cy="237765"/>
            </a:xfrm>
            <a:prstGeom prst="rect">
              <a:avLst/>
            </a:prstGeom>
            <a:grpFill/>
          </p:spPr>
        </p:pic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B2B43FA6-1345-41C3-9462-5C7AC5CB6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7845" y="1713463"/>
              <a:ext cx="420660" cy="237765"/>
            </a:xfrm>
            <a:prstGeom prst="rect">
              <a:avLst/>
            </a:prstGeom>
            <a:grpFill/>
          </p:spPr>
        </p:pic>
        <p:sp>
          <p:nvSpPr>
            <p:cNvPr id="17" name="Vývojový diagram: magnetický disk 16">
              <a:extLst>
                <a:ext uri="{FF2B5EF4-FFF2-40B4-BE49-F238E27FC236}">
                  <a16:creationId xmlns:a16="http://schemas.microsoft.com/office/drawing/2014/main" id="{BDF10F45-6313-4864-A82E-DE64FD1E50AC}"/>
                </a:ext>
              </a:extLst>
            </p:cNvPr>
            <p:cNvSpPr/>
            <p:nvPr/>
          </p:nvSpPr>
          <p:spPr>
            <a:xfrm>
              <a:off x="3031845" y="1832345"/>
              <a:ext cx="396000" cy="216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Obdélník 5">
            <a:extLst>
              <a:ext uri="{FF2B5EF4-FFF2-40B4-BE49-F238E27FC236}">
                <a16:creationId xmlns:a16="http://schemas.microsoft.com/office/drawing/2014/main" id="{A2CB0279-0995-4D29-A963-FF193EE1F8E9}"/>
              </a:ext>
            </a:extLst>
          </p:cNvPr>
          <p:cNvSpPr/>
          <p:nvPr/>
        </p:nvSpPr>
        <p:spPr>
          <a:xfrm>
            <a:off x="2817668" y="2357759"/>
            <a:ext cx="3326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K2 181,2 mg NO</a:t>
            </a:r>
            <a:r>
              <a:rPr kumimoji="0" lang="cs-CZ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(127,7 t/rok)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2BE18E6-4674-4C7B-BAEA-8629DBD160AE}"/>
              </a:ext>
            </a:extLst>
          </p:cNvPr>
          <p:cNvSpPr/>
          <p:nvPr/>
        </p:nvSpPr>
        <p:spPr>
          <a:xfrm>
            <a:off x="4094768" y="2732385"/>
            <a:ext cx="3253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K3 175,1mg NO</a:t>
            </a:r>
            <a:r>
              <a:rPr kumimoji="0" lang="cs-CZ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(112,7 t/rok)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9772EBE-F7BC-4DA3-BE6F-D600F975BEF4}"/>
              </a:ext>
            </a:extLst>
          </p:cNvPr>
          <p:cNvSpPr/>
          <p:nvPr/>
        </p:nvSpPr>
        <p:spPr>
          <a:xfrm>
            <a:off x="4262111" y="3050609"/>
            <a:ext cx="2797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K1 80mg NO</a:t>
            </a:r>
            <a:r>
              <a:rPr kumimoji="0" lang="cs-CZ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(51,8 t/rok)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2292690-C9B8-48EA-BB13-C6BD8E0B190B}"/>
              </a:ext>
            </a:extLst>
          </p:cNvPr>
          <p:cNvSpPr txBox="1"/>
          <p:nvPr/>
        </p:nvSpPr>
        <p:spPr>
          <a:xfrm>
            <a:off x="5576287" y="1697575"/>
            <a:ext cx="2746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Suma NO</a:t>
            </a:r>
            <a:r>
              <a:rPr kumimoji="0" lang="cs-CZ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240,4 t/2017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293C259-D8F5-4E79-B763-58FFE35F0C3B}"/>
              </a:ext>
            </a:extLst>
          </p:cNvPr>
          <p:cNvSpPr/>
          <p:nvPr/>
        </p:nvSpPr>
        <p:spPr>
          <a:xfrm>
            <a:off x="5673981" y="3759720"/>
            <a:ext cx="2257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Suma NO</a:t>
            </a:r>
            <a:r>
              <a:rPr kumimoji="0" lang="cs-CZ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292,2 t/rok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F4EB46A-45D8-4CE1-AE3C-04283EA410B6}"/>
              </a:ext>
            </a:extLst>
          </p:cNvPr>
          <p:cNvSpPr/>
          <p:nvPr/>
        </p:nvSpPr>
        <p:spPr>
          <a:xfrm>
            <a:off x="4274102" y="4566552"/>
            <a:ext cx="3063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K2 120 mg NO</a:t>
            </a:r>
            <a:r>
              <a:rPr kumimoji="0" lang="cs-CZ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(77,76 t/rok)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E155976-76AE-4FC3-8918-CDBE113CDD59}"/>
              </a:ext>
            </a:extLst>
          </p:cNvPr>
          <p:cNvSpPr/>
          <p:nvPr/>
        </p:nvSpPr>
        <p:spPr>
          <a:xfrm>
            <a:off x="5744424" y="5346555"/>
            <a:ext cx="30973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K1 120mg NO</a:t>
            </a:r>
            <a:r>
              <a:rPr kumimoji="0" lang="cs-CZ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(77,24 t/rok)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108D32B0-DC95-4193-8C7D-2B564C42B072}"/>
              </a:ext>
            </a:extLst>
          </p:cNvPr>
          <p:cNvSpPr/>
          <p:nvPr/>
        </p:nvSpPr>
        <p:spPr>
          <a:xfrm>
            <a:off x="5820667" y="6092424"/>
            <a:ext cx="2257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Suma NO</a:t>
            </a:r>
            <a:r>
              <a:rPr kumimoji="0" lang="cs-CZ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239,6 t/rok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4F30CA0A-5A50-49F9-825F-055EDC6DFA71}"/>
              </a:ext>
            </a:extLst>
          </p:cNvPr>
          <p:cNvGrpSpPr/>
          <p:nvPr/>
        </p:nvGrpSpPr>
        <p:grpSpPr>
          <a:xfrm>
            <a:off x="2846226" y="3171427"/>
            <a:ext cx="1331381" cy="1365603"/>
            <a:chOff x="2569032" y="1696505"/>
            <a:chExt cx="1331381" cy="1365603"/>
          </a:xfrm>
          <a:solidFill>
            <a:schemeClr val="bg1">
              <a:lumMod val="65000"/>
            </a:schemeClr>
          </a:solidFill>
        </p:grpSpPr>
        <p:sp>
          <p:nvSpPr>
            <p:cNvPr id="32" name="Válec 31">
              <a:extLst>
                <a:ext uri="{FF2B5EF4-FFF2-40B4-BE49-F238E27FC236}">
                  <a16:creationId xmlns:a16="http://schemas.microsoft.com/office/drawing/2014/main" id="{77BE4415-9EFA-4B3D-B539-3723547FE5AD}"/>
                </a:ext>
              </a:extLst>
            </p:cNvPr>
            <p:cNvSpPr/>
            <p:nvPr/>
          </p:nvSpPr>
          <p:spPr>
            <a:xfrm>
              <a:off x="2569032" y="1713463"/>
              <a:ext cx="1331381" cy="1348645"/>
            </a:xfrm>
            <a:prstGeom prst="can">
              <a:avLst>
                <a:gd name="adj" fmla="val 25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Možný budoucí stav</a:t>
              </a:r>
            </a:p>
          </p:txBody>
        </p:sp>
        <p:pic>
          <p:nvPicPr>
            <p:cNvPr id="33" name="Obrázek 32">
              <a:extLst>
                <a:ext uri="{FF2B5EF4-FFF2-40B4-BE49-F238E27FC236}">
                  <a16:creationId xmlns:a16="http://schemas.microsoft.com/office/drawing/2014/main" id="{06F366C0-B2F3-4BD3-B954-6C4024A96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90894" y="1696505"/>
              <a:ext cx="420660" cy="237765"/>
            </a:xfrm>
            <a:prstGeom prst="rect">
              <a:avLst/>
            </a:prstGeom>
            <a:grpFill/>
          </p:spPr>
        </p:pic>
        <p:pic>
          <p:nvPicPr>
            <p:cNvPr id="34" name="Obrázek 33">
              <a:extLst>
                <a:ext uri="{FF2B5EF4-FFF2-40B4-BE49-F238E27FC236}">
                  <a16:creationId xmlns:a16="http://schemas.microsoft.com/office/drawing/2014/main" id="{43DE3010-F54E-4BEC-8B8C-24E6359C8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7845" y="1713463"/>
              <a:ext cx="420660" cy="237765"/>
            </a:xfrm>
            <a:prstGeom prst="rect">
              <a:avLst/>
            </a:prstGeom>
            <a:grpFill/>
          </p:spPr>
        </p:pic>
        <p:sp>
          <p:nvSpPr>
            <p:cNvPr id="35" name="Vývojový diagram: magnetický disk 34">
              <a:extLst>
                <a:ext uri="{FF2B5EF4-FFF2-40B4-BE49-F238E27FC236}">
                  <a16:creationId xmlns:a16="http://schemas.microsoft.com/office/drawing/2014/main" id="{583B22F2-DCE7-4B45-A22D-F369131F2C73}"/>
                </a:ext>
              </a:extLst>
            </p:cNvPr>
            <p:cNvSpPr/>
            <p:nvPr/>
          </p:nvSpPr>
          <p:spPr>
            <a:xfrm>
              <a:off x="3031845" y="1832345"/>
              <a:ext cx="396000" cy="216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0DA358D1-41A6-4E01-813C-11180A63BDA7}"/>
              </a:ext>
            </a:extLst>
          </p:cNvPr>
          <p:cNvGrpSpPr/>
          <p:nvPr/>
        </p:nvGrpSpPr>
        <p:grpSpPr>
          <a:xfrm>
            <a:off x="4359696" y="5365568"/>
            <a:ext cx="1331381" cy="1374469"/>
            <a:chOff x="2571792" y="1696505"/>
            <a:chExt cx="1331381" cy="1374469"/>
          </a:xfrm>
          <a:solidFill>
            <a:schemeClr val="bg1">
              <a:lumMod val="65000"/>
            </a:schemeClr>
          </a:solidFill>
        </p:grpSpPr>
        <p:sp>
          <p:nvSpPr>
            <p:cNvPr id="37" name="Válec 36">
              <a:extLst>
                <a:ext uri="{FF2B5EF4-FFF2-40B4-BE49-F238E27FC236}">
                  <a16:creationId xmlns:a16="http://schemas.microsoft.com/office/drawing/2014/main" id="{A7BCCA17-9DD8-4489-9A1F-7D7606A32BD0}"/>
                </a:ext>
              </a:extLst>
            </p:cNvPr>
            <p:cNvSpPr/>
            <p:nvPr/>
          </p:nvSpPr>
          <p:spPr>
            <a:xfrm>
              <a:off x="2571792" y="1722329"/>
              <a:ext cx="1331381" cy="1348645"/>
            </a:xfrm>
            <a:prstGeom prst="can">
              <a:avLst>
                <a:gd name="adj" fmla="val 25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Možný budoucí stav MŽP</a:t>
              </a:r>
            </a:p>
          </p:txBody>
        </p:sp>
        <p:pic>
          <p:nvPicPr>
            <p:cNvPr id="38" name="Obrázek 37">
              <a:extLst>
                <a:ext uri="{FF2B5EF4-FFF2-40B4-BE49-F238E27FC236}">
                  <a16:creationId xmlns:a16="http://schemas.microsoft.com/office/drawing/2014/main" id="{594BBB7F-1F21-4855-9A76-46B2A99A9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90894" y="1696505"/>
              <a:ext cx="420660" cy="237765"/>
            </a:xfrm>
            <a:prstGeom prst="rect">
              <a:avLst/>
            </a:prstGeom>
            <a:grpFill/>
          </p:spPr>
        </p:pic>
        <p:pic>
          <p:nvPicPr>
            <p:cNvPr id="39" name="Obrázek 38">
              <a:extLst>
                <a:ext uri="{FF2B5EF4-FFF2-40B4-BE49-F238E27FC236}">
                  <a16:creationId xmlns:a16="http://schemas.microsoft.com/office/drawing/2014/main" id="{65943597-D06B-4BB3-A6F7-E4E0E76CD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7845" y="1713463"/>
              <a:ext cx="420660" cy="237765"/>
            </a:xfrm>
            <a:prstGeom prst="rect">
              <a:avLst/>
            </a:prstGeom>
            <a:grpFill/>
          </p:spPr>
        </p:pic>
        <p:sp>
          <p:nvSpPr>
            <p:cNvPr id="40" name="Vývojový diagram: magnetický disk 39">
              <a:extLst>
                <a:ext uri="{FF2B5EF4-FFF2-40B4-BE49-F238E27FC236}">
                  <a16:creationId xmlns:a16="http://schemas.microsoft.com/office/drawing/2014/main" id="{DD53BBB8-4C04-4D66-A197-0E37C5003C90}"/>
                </a:ext>
              </a:extLst>
            </p:cNvPr>
            <p:cNvSpPr/>
            <p:nvPr/>
          </p:nvSpPr>
          <p:spPr>
            <a:xfrm>
              <a:off x="3031845" y="1832345"/>
              <a:ext cx="396000" cy="216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" name="Obdélník 28">
            <a:extLst>
              <a:ext uri="{FF2B5EF4-FFF2-40B4-BE49-F238E27FC236}">
                <a16:creationId xmlns:a16="http://schemas.microsoft.com/office/drawing/2014/main" id="{5AEB5958-E540-4855-B78A-185630B1D756}"/>
              </a:ext>
            </a:extLst>
          </p:cNvPr>
          <p:cNvSpPr/>
          <p:nvPr/>
        </p:nvSpPr>
        <p:spPr>
          <a:xfrm>
            <a:off x="174197" y="906568"/>
            <a:ext cx="3414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K2 181,2 mg NO</a:t>
            </a:r>
            <a:r>
              <a:rPr kumimoji="0" lang="cs-CZ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(127,7 t/2017)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AA0CDF93-6709-419E-9316-2A235FD56C92}"/>
              </a:ext>
            </a:extLst>
          </p:cNvPr>
          <p:cNvSpPr/>
          <p:nvPr/>
        </p:nvSpPr>
        <p:spPr>
          <a:xfrm>
            <a:off x="1477197" y="1287778"/>
            <a:ext cx="3351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K3 175,1mg NO</a:t>
            </a:r>
            <a:r>
              <a:rPr kumimoji="0" lang="cs-CZ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(112,7 t/2017)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0C37450-9F0D-4109-A3D9-433B42111DF5}"/>
              </a:ext>
            </a:extLst>
          </p:cNvPr>
          <p:cNvSpPr/>
          <p:nvPr/>
        </p:nvSpPr>
        <p:spPr>
          <a:xfrm>
            <a:off x="5620015" y="4939241"/>
            <a:ext cx="2879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K3 120mg NO</a:t>
            </a:r>
            <a:r>
              <a:rPr kumimoji="0" lang="cs-CZ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(84,58 t/rok)</a:t>
            </a:r>
          </a:p>
        </p:txBody>
      </p:sp>
      <p:sp>
        <p:nvSpPr>
          <p:cNvPr id="2" name="Myšlenková bublina: obláček 1">
            <a:extLst>
              <a:ext uri="{FF2B5EF4-FFF2-40B4-BE49-F238E27FC236}">
                <a16:creationId xmlns:a16="http://schemas.microsoft.com/office/drawing/2014/main" id="{86F448FC-663E-42EF-B9BA-DB4E049CA4E5}"/>
              </a:ext>
            </a:extLst>
          </p:cNvPr>
          <p:cNvSpPr/>
          <p:nvPr/>
        </p:nvSpPr>
        <p:spPr>
          <a:xfrm>
            <a:off x="434297" y="1170770"/>
            <a:ext cx="322466" cy="615257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12E514E-8AD0-4B40-A378-A25A570A1E0D}"/>
              </a:ext>
            </a:extLst>
          </p:cNvPr>
          <p:cNvSpPr txBox="1"/>
          <p:nvPr/>
        </p:nvSpPr>
        <p:spPr>
          <a:xfrm>
            <a:off x="1638301" y="1649749"/>
            <a:ext cx="318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K1 0 mg NO</a:t>
            </a:r>
            <a:r>
              <a:rPr kumimoji="0" lang="cs-CZ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(0 t/2017)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AA8F09F5-6EB6-46A5-8192-84D9E2054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138" y="2575684"/>
            <a:ext cx="359695" cy="731583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C1AC36B3-9BD6-426F-8A6C-E28083EDD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798" y="4797152"/>
            <a:ext cx="359695" cy="676305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DF70A205-E998-4031-A8AD-F059D5DA9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2192" y="4893361"/>
            <a:ext cx="359695" cy="637613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9689CBB6-D4DC-4BC7-92BA-537EE0597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6210" y="2732315"/>
            <a:ext cx="359695" cy="634373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0BB2633A-94F2-4101-A1B1-B5E285AD0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0923" y="3091268"/>
            <a:ext cx="1086392" cy="287877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387B5035-EDBB-44ED-8FBF-3B1DC3FA6F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5197" y="5228666"/>
            <a:ext cx="1132247" cy="33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9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61209"/>
            <a:ext cx="7308304" cy="332529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A2C037"/>
                </a:solidFill>
              </a:rPr>
              <a:t> </a:t>
            </a:r>
            <a:r>
              <a:rPr lang="cs-CZ" altLang="cs-CZ" sz="1900" b="1" u="sng" dirty="0">
                <a:solidFill>
                  <a:srgbClr val="A2C037"/>
                </a:solidFill>
              </a:rPr>
              <a:t>Imisní příspěvky NO</a:t>
            </a:r>
            <a:r>
              <a:rPr lang="cs-CZ" altLang="cs-CZ" sz="1900" b="1" u="sng" baseline="-25000" dirty="0">
                <a:solidFill>
                  <a:srgbClr val="A2C037"/>
                </a:solidFill>
              </a:rPr>
              <a:t>x</a:t>
            </a:r>
            <a:r>
              <a:rPr lang="cs-CZ" altLang="cs-CZ" sz="1900" b="1" u="sng" dirty="0">
                <a:solidFill>
                  <a:srgbClr val="A2C037"/>
                </a:solidFill>
              </a:rPr>
              <a:t> ZEVO SAKO Brno, a.s. po dostavbě kotle K1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11EE7AB9-78E6-4887-A743-94E61629F596}"/>
              </a:ext>
            </a:extLst>
          </p:cNvPr>
          <p:cNvGrpSpPr/>
          <p:nvPr/>
        </p:nvGrpSpPr>
        <p:grpSpPr>
          <a:xfrm>
            <a:off x="146395" y="1496473"/>
            <a:ext cx="4968551" cy="3124120"/>
            <a:chOff x="195403" y="2204864"/>
            <a:chExt cx="4968551" cy="3124120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6829B713-D4F6-4F19-ABC4-0EE0A11BB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403" y="2204864"/>
              <a:ext cx="4968551" cy="3124120"/>
            </a:xfrm>
            <a:prstGeom prst="rect">
              <a:avLst/>
            </a:prstGeom>
          </p:spPr>
        </p:pic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76307B35-C1FC-4D7E-897A-CA6249B3AA8F}"/>
                </a:ext>
              </a:extLst>
            </p:cNvPr>
            <p:cNvSpPr/>
            <p:nvPr/>
          </p:nvSpPr>
          <p:spPr>
            <a:xfrm>
              <a:off x="2123728" y="3766924"/>
              <a:ext cx="288032" cy="3101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6E92A00F-7345-4A8D-AE9C-145402FF355B}"/>
              </a:ext>
            </a:extLst>
          </p:cNvPr>
          <p:cNvSpPr txBox="1"/>
          <p:nvPr/>
        </p:nvSpPr>
        <p:spPr>
          <a:xfrm>
            <a:off x="68613" y="916588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Imisní zatížení stávajícího území vyhodnoceno na základě § 11, bod 6 zákona č. 201/2012 Sb. (průměr hodnot koncentrací pro území o velikosti 1km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za předchozích 5 let.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DCEE257-2753-4835-8B7C-D730A0B35C4E}"/>
              </a:ext>
            </a:extLst>
          </p:cNvPr>
          <p:cNvSpPr txBox="1"/>
          <p:nvPr/>
        </p:nvSpPr>
        <p:spPr>
          <a:xfrm>
            <a:off x="4629720" y="1502010"/>
            <a:ext cx="457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5822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Průměrné roční koncentrace NO</a:t>
            </a:r>
            <a:r>
              <a:rPr kumimoji="0" lang="cs-CZ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5822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5822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 předmětné lokalitě – nejvyšší stanovená je na úrovni 33,8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5822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µg/m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srgbClr val="F5822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5822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tj. na úrovni 85 % imisního limitu (40 µg/m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srgbClr val="F5822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5822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4A9FAF-9B75-4E13-8EF3-EE0AC5490A43}"/>
              </a:ext>
            </a:extLst>
          </p:cNvPr>
          <p:cNvSpPr txBox="1"/>
          <p:nvPr/>
        </p:nvSpPr>
        <p:spPr>
          <a:xfrm>
            <a:off x="4427984" y="2423679"/>
            <a:ext cx="4968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Podíly jednotlivých typů zdrojů na imisním zatížení:</a:t>
            </a:r>
          </a:p>
          <a:p>
            <a:pPr marL="442913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Automobilová doprava        68 %</a:t>
            </a:r>
          </a:p>
          <a:p>
            <a:pPr marL="442913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Malé zdroje                         21 %</a:t>
            </a:r>
          </a:p>
          <a:p>
            <a:pPr marL="442913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Velké spalovací zdroje          3 %</a:t>
            </a:r>
          </a:p>
          <a:p>
            <a:pPr marL="442913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Dálkový transport                  8 %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5401869-53BE-4D5F-8AF6-C7DF7A83F748}"/>
              </a:ext>
            </a:extLst>
          </p:cNvPr>
          <p:cNvSpPr txBox="1"/>
          <p:nvPr/>
        </p:nvSpPr>
        <p:spPr>
          <a:xfrm>
            <a:off x="5073894" y="3837790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5822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 emisní limit ZEVO 200 mg/m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srgbClr val="F5822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5822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představuje příspěvek SAKO v předmětné lokalitě 0,1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5822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µg/m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srgbClr val="F5822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5822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což je 0,29 % ke koncentraci v dané lokalitě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srgbClr val="F5822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58220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3626C68-5D4F-496D-9559-4B1B39EE7071}"/>
              </a:ext>
            </a:extLst>
          </p:cNvPr>
          <p:cNvSpPr txBox="1"/>
          <p:nvPr/>
        </p:nvSpPr>
        <p:spPr>
          <a:xfrm>
            <a:off x="146395" y="483542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220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 emisní limit ZEVO 120 mg/m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by nejvyšší imisní příspěvek SAKO v předmětné lokalitě činil 0,07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µg/m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což je 0,2 % ke koncentraci v dané lokalitě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F4BFB8E-2A61-499F-9FE5-127B495E86FB}"/>
              </a:ext>
            </a:extLst>
          </p:cNvPr>
          <p:cNvSpPr txBox="1"/>
          <p:nvPr/>
        </p:nvSpPr>
        <p:spPr>
          <a:xfrm>
            <a:off x="146395" y="5431379"/>
            <a:ext cx="8851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220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Stávající koncentrace 33,8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µg/m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po dostavbě 3. kotle ( EL 120 mg/m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) koncentrace imisní v předmětné lokalitě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33,77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µg/m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tj. zlepšení o 0,09 % ke koncentraci v dané lokalitě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EEE8873-ACE6-4D98-831D-3993203736DB}"/>
              </a:ext>
            </a:extLst>
          </p:cNvPr>
          <p:cNvSpPr txBox="1"/>
          <p:nvPr/>
        </p:nvSpPr>
        <p:spPr>
          <a:xfrm>
            <a:off x="146394" y="6027338"/>
            <a:ext cx="892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220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ZEVO SAKO není dominantní zdroj znečišťování v dané lokalitě a zpřísnění provozních podmínek pro znečišťující látku NO</a:t>
            </a:r>
            <a:r>
              <a:rPr kumimoji="0" lang="cs-CZ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nepřinese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žádné snížení imisního zatížení v dané lokalitě.</a:t>
            </a:r>
          </a:p>
        </p:txBody>
      </p:sp>
    </p:spTree>
    <p:extLst>
      <p:ext uri="{BB962C8B-B14F-4D97-AF65-F5344CB8AC3E}">
        <p14:creationId xmlns:p14="http://schemas.microsoft.com/office/powerpoint/2010/main" val="46478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550361"/>
            <a:ext cx="6769100" cy="432048"/>
          </a:xfrm>
        </p:spPr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rgbClr val="A2C037"/>
                </a:solidFill>
              </a:rPr>
              <a:t> </a:t>
            </a:r>
            <a:r>
              <a:rPr lang="cs-CZ" altLang="cs-CZ" sz="2000" b="1" dirty="0">
                <a:solidFill>
                  <a:srgbClr val="A2C037"/>
                </a:solidFill>
              </a:rPr>
              <a:t>Posouzení změn v imisním zatížení ze ZEVO vlivem nových emisních limitů</a:t>
            </a:r>
            <a:br>
              <a:rPr lang="cs-CZ" altLang="cs-CZ" sz="2000" b="1" dirty="0">
                <a:solidFill>
                  <a:srgbClr val="A2C037"/>
                </a:solidFill>
              </a:rPr>
            </a:br>
            <a:br>
              <a:rPr lang="cs-CZ" altLang="cs-CZ" sz="2000" b="1" dirty="0">
                <a:solidFill>
                  <a:srgbClr val="A2C037"/>
                </a:solidFill>
              </a:rPr>
            </a:br>
            <a:endParaRPr lang="cs-CZ" altLang="cs-CZ" sz="2000" dirty="0"/>
          </a:p>
        </p:txBody>
      </p:sp>
      <p:pic>
        <p:nvPicPr>
          <p:cNvPr id="10" name="Picture 2" descr="http://obcanepromedlanky.cz/new/wp-content/uploads/2015/03/SAKO_logo_C_bez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73" y="390081"/>
            <a:ext cx="1300583" cy="3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ětiúhelník 10"/>
          <p:cNvSpPr/>
          <p:nvPr/>
        </p:nvSpPr>
        <p:spPr>
          <a:xfrm>
            <a:off x="-1" y="392907"/>
            <a:ext cx="492919" cy="328612"/>
          </a:xfrm>
          <a:prstGeom prst="homePlate">
            <a:avLst/>
          </a:prstGeom>
          <a:solidFill>
            <a:srgbClr val="97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Obrázek 5" descr="X:\Z16103 OHB_II – linka_K1\1_Basic Design\Manažerský závěr\_TITULKA_A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8" y="3314870"/>
            <a:ext cx="4076030" cy="3476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A9B07FB-D2C7-45E9-9E57-A2BAF7926A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007869"/>
              </p:ext>
            </p:extLst>
          </p:nvPr>
        </p:nvGraphicFramePr>
        <p:xfrm>
          <a:off x="952596" y="982408"/>
          <a:ext cx="7340447" cy="3166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6" imgW="6734287" imgH="2905035" progId="Excel.Sheet.12">
                  <p:embed/>
                </p:oleObj>
              </mc:Choice>
              <mc:Fallback>
                <p:oleObj name="Worksheet" r:id="rId6" imgW="6734287" imgH="29050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2596" y="982408"/>
                        <a:ext cx="7340447" cy="3166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D38E19E5-0BAA-4C46-BD9D-73455AFEFD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15229"/>
            <a:ext cx="3384724" cy="257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1935956" y="686381"/>
            <a:ext cx="6769100" cy="432048"/>
          </a:xfrm>
        </p:spPr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rgbClr val="A2C037"/>
                </a:solidFill>
              </a:rPr>
              <a:t> </a:t>
            </a:r>
            <a:r>
              <a:rPr lang="cs-CZ" altLang="cs-CZ" sz="2000" b="1" dirty="0">
                <a:solidFill>
                  <a:srgbClr val="A2C037"/>
                </a:solidFill>
              </a:rPr>
              <a:t>Posouzení změn v imisním zatížení ze ZEVO vlivem nových emisních limitů</a:t>
            </a:r>
            <a:br>
              <a:rPr lang="cs-CZ" altLang="cs-CZ" sz="2000" b="1" dirty="0">
                <a:solidFill>
                  <a:srgbClr val="A2C037"/>
                </a:solidFill>
              </a:rPr>
            </a:br>
            <a:br>
              <a:rPr lang="cs-CZ" altLang="cs-CZ" sz="2000" b="1" dirty="0">
                <a:solidFill>
                  <a:srgbClr val="A2C037"/>
                </a:solidFill>
              </a:rPr>
            </a:br>
            <a:endParaRPr lang="cs-CZ" altLang="cs-CZ" sz="2000" dirty="0"/>
          </a:p>
        </p:txBody>
      </p:sp>
      <p:pic>
        <p:nvPicPr>
          <p:cNvPr id="10" name="Picture 2" descr="http://obcanepromedlanky.cz/new/wp-content/uploads/2015/03/SAKO_logo_C_bez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73" y="390081"/>
            <a:ext cx="1300583" cy="3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ětiúhelník 10"/>
          <p:cNvSpPr/>
          <p:nvPr/>
        </p:nvSpPr>
        <p:spPr>
          <a:xfrm>
            <a:off x="-1" y="392907"/>
            <a:ext cx="492919" cy="328612"/>
          </a:xfrm>
          <a:prstGeom prst="homePlate">
            <a:avLst/>
          </a:prstGeom>
          <a:solidFill>
            <a:srgbClr val="97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6DC2A0D-A770-4085-B805-452268C30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8" y="1745080"/>
            <a:ext cx="8401930" cy="42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21530"/>
      </p:ext>
    </p:extLst>
  </p:cSld>
  <p:clrMapOvr>
    <a:masterClrMapping/>
  </p:clrMapOvr>
</p:sld>
</file>

<file path=ppt/theme/theme1.xml><?xml version="1.0" encoding="utf-8"?>
<a:theme xmlns:a="http://schemas.openxmlformats.org/drawingml/2006/main" name="SAKO_Template">
  <a:themeElements>
    <a:clrScheme name="SAKO">
      <a:dk1>
        <a:sysClr val="windowText" lastClr="000000"/>
      </a:dk1>
      <a:lt1>
        <a:sysClr val="window" lastClr="FFFFFF"/>
      </a:lt1>
      <a:dk2>
        <a:srgbClr val="A2C037"/>
      </a:dk2>
      <a:lt2>
        <a:srgbClr val="EDF3D5"/>
      </a:lt2>
      <a:accent1>
        <a:srgbClr val="F58220"/>
      </a:accent1>
      <a:accent2>
        <a:srgbClr val="0072BC"/>
      </a:accent2>
      <a:accent3>
        <a:srgbClr val="C9252C"/>
      </a:accent3>
      <a:accent4>
        <a:srgbClr val="F58220"/>
      </a:accent4>
      <a:accent5>
        <a:srgbClr val="0072BC"/>
      </a:accent5>
      <a:accent6>
        <a:srgbClr val="FF0000"/>
      </a:accent6>
      <a:hlink>
        <a:srgbClr val="0000FF"/>
      </a:hlink>
      <a:folHlink>
        <a:srgbClr val="800080"/>
      </a:folHlink>
    </a:clrScheme>
    <a:fontScheme name="SAK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AKO_Template">
  <a:themeElements>
    <a:clrScheme name="SAKO">
      <a:dk1>
        <a:sysClr val="windowText" lastClr="000000"/>
      </a:dk1>
      <a:lt1>
        <a:sysClr val="window" lastClr="FFFFFF"/>
      </a:lt1>
      <a:dk2>
        <a:srgbClr val="A2C037"/>
      </a:dk2>
      <a:lt2>
        <a:srgbClr val="EDF3D5"/>
      </a:lt2>
      <a:accent1>
        <a:srgbClr val="F58220"/>
      </a:accent1>
      <a:accent2>
        <a:srgbClr val="0072BC"/>
      </a:accent2>
      <a:accent3>
        <a:srgbClr val="C9252C"/>
      </a:accent3>
      <a:accent4>
        <a:srgbClr val="F58220"/>
      </a:accent4>
      <a:accent5>
        <a:srgbClr val="0072BC"/>
      </a:accent5>
      <a:accent6>
        <a:srgbClr val="FF0000"/>
      </a:accent6>
      <a:hlink>
        <a:srgbClr val="0000FF"/>
      </a:hlink>
      <a:folHlink>
        <a:srgbClr val="800080"/>
      </a:folHlink>
    </a:clrScheme>
    <a:fontScheme name="SAK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SAKO_Template</Template>
  <TotalTime>2859</TotalTime>
  <Words>972</Words>
  <Application>Microsoft Office PowerPoint</Application>
  <PresentationFormat>Předvádění na obrazovce (4:3)</PresentationFormat>
  <Paragraphs>80</Paragraphs>
  <Slides>11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Wingdings</vt:lpstr>
      <vt:lpstr>SAKO_Template</vt:lpstr>
      <vt:lpstr>1_SAKO_Template</vt:lpstr>
      <vt:lpstr>Worksheet</vt:lpstr>
      <vt:lpstr>Prezentace aplikace PowerPoint</vt:lpstr>
      <vt:lpstr> Složení spalin a znečišťujících látek</vt:lpstr>
      <vt:lpstr> Plnění emisních limitů</vt:lpstr>
      <vt:lpstr> Relativní nejistoty měření CO v %</vt:lpstr>
      <vt:lpstr>Relativní nejistoty měření TZL v %</vt:lpstr>
      <vt:lpstr> Projekt OHB II – Linka K1 vliv revize BREF    </vt:lpstr>
      <vt:lpstr> Imisní příspěvky NOx ZEVO SAKO Brno, a.s. po dostavbě kotle K1</vt:lpstr>
      <vt:lpstr> Posouzení změn v imisním zatížení ze ZEVO vlivem nových emisních limitů  </vt:lpstr>
      <vt:lpstr> Posouzení změn v imisním zatížení ze ZEVO vlivem nových emisních limitů  </vt:lpstr>
      <vt:lpstr>           Změna stavu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Stoupencova</dc:creator>
  <cp:keywords>SAKO</cp:keywords>
  <cp:lastModifiedBy>Stoupencova</cp:lastModifiedBy>
  <cp:revision>314</cp:revision>
  <cp:lastPrinted>2018-10-24T11:24:38Z</cp:lastPrinted>
  <dcterms:created xsi:type="dcterms:W3CDTF">2014-01-24T11:10:55Z</dcterms:created>
  <dcterms:modified xsi:type="dcterms:W3CDTF">2018-10-25T10:00:07Z</dcterms:modified>
</cp:coreProperties>
</file>